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2" r:id="rId2"/>
  </p:sldMasterIdLst>
  <p:notesMasterIdLst>
    <p:notesMasterId r:id="rId30"/>
  </p:notesMasterIdLst>
  <p:sldIdLst>
    <p:sldId id="2700" r:id="rId3"/>
    <p:sldId id="2235" r:id="rId4"/>
    <p:sldId id="2707" r:id="rId5"/>
    <p:sldId id="2701" r:id="rId6"/>
    <p:sldId id="2702" r:id="rId7"/>
    <p:sldId id="2703" r:id="rId8"/>
    <p:sldId id="2704" r:id="rId9"/>
    <p:sldId id="2705" r:id="rId10"/>
    <p:sldId id="2706" r:id="rId11"/>
    <p:sldId id="2708" r:id="rId12"/>
    <p:sldId id="2709" r:id="rId13"/>
    <p:sldId id="2710" r:id="rId14"/>
    <p:sldId id="2711" r:id="rId15"/>
    <p:sldId id="2712" r:id="rId16"/>
    <p:sldId id="2713" r:id="rId17"/>
    <p:sldId id="2714" r:id="rId18"/>
    <p:sldId id="2715" r:id="rId19"/>
    <p:sldId id="2716" r:id="rId20"/>
    <p:sldId id="2717" r:id="rId21"/>
    <p:sldId id="2718" r:id="rId22"/>
    <p:sldId id="2719" r:id="rId23"/>
    <p:sldId id="2720" r:id="rId24"/>
    <p:sldId id="2724" r:id="rId25"/>
    <p:sldId id="2725" r:id="rId26"/>
    <p:sldId id="2721" r:id="rId27"/>
    <p:sldId id="2722" r:id="rId28"/>
    <p:sldId id="2723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CF"/>
    <a:srgbClr val="4672C4"/>
    <a:srgbClr val="445469"/>
    <a:srgbClr val="1775B3"/>
    <a:srgbClr val="3694D0"/>
    <a:srgbClr val="3DD0F2"/>
    <a:srgbClr val="000820"/>
    <a:srgbClr val="5C718E"/>
    <a:srgbClr val="CF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2" autoAdjust="0"/>
    <p:restoredTop sz="85983" autoAdjust="0"/>
  </p:normalViewPr>
  <p:slideViewPr>
    <p:cSldViewPr snapToGrid="0" snapToObjects="1">
      <p:cViewPr varScale="1">
        <p:scale>
          <a:sx n="53" d="100"/>
          <a:sy n="53" d="100"/>
        </p:scale>
        <p:origin x="97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ΚΑΛΗΣΠΕΡΑ, ΟΝΟΜΑΖΟΜΑΙ ΜΗΣΣΗΝ ΣΤΕΦΑΝΟΣ ΚΑΙ ΣΗΜΕΡΑ ΘΑ ΣΑΣ ΠΑΡΟΥΣΙΑΣΩ ΤΗ ΔΙΠΛΩΜΑΤΙΚΗ ΜΟΥ ΕΡΓΑΣΙΑ 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«ΔΙΑΔΙΚΤΥΑΚΗ ΕΦΑΡΜΟΓΗ ΠΑΡΑΚΟΛΟΥΘΗΣΗΣ &amp; ΔΙΑΧΕΙΡΙΣΗΣ ΕΞΥΠΝΩΝ ΣΥΣΚΕΥΩΝ:  ΣΧΕΔΙΑΣΜΟΣ &amp; ΥΛΟΠΟΙΗΣΗ ΓΙΑ ΕΞΥΠΝΑ ΣΠΙΤΙΑ».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ΕΡΓΑΣΙΑ ΕΚΠΟΝΗΘΗΚΕ ΥΠΟ ΤΗΝ ΕΠΙΒΛΕΨΗ ΤΟΥ ΚΥΡΙΟΥ ΚΑΤΣΑΒΟΥΝΗ ΤΟΝ ΟΠΟΙΟ ΚΑΙ ΘΕΛΩ ΝΑ ΕΥΧΑΡΙΣΤΗΣΩ ΓΙΑ ΤΗΝ ΥΠΟΣΤΗΡΙΞΗ ΚΑΙ ΤΗΝ ΠΟΛΥΤΙΜΗ ΒΟΗΘΕΙΑ ΤΟΥ.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ΓΙΑ ΤΗΝ ΚΑΛΥΤΕΡΗ ΠΑΡΑΜΕΤΡΟΠΟΙΗΣΗ ΤΗΣ ΔΙΑΔΙΚΤΥΑΚΗΣ ΕΦΑΡΜΟΓΗΣ ΧΡΗΣΙΜΟΠΟΙΗΘΗΚΑΝ ΚΑΙ ΟΙ ΠΑΡΑΚΑΤΩ ΒΙΒΛΙΟΘΗΚΕΣ</a:t>
            </a:r>
          </a:p>
          <a:p>
            <a:endParaRPr lang="el-GR" altLang="x-none" dirty="0"/>
          </a:p>
          <a:p>
            <a:r>
              <a:rPr lang="el-GR" altLang="x-none" dirty="0"/>
              <a:t>Η </a:t>
            </a:r>
            <a:r>
              <a:rPr lang="en-US" altLang="x-none" dirty="0"/>
              <a:t>BOOTSTRAP 4 </a:t>
            </a:r>
            <a:r>
              <a:rPr lang="el-GR" altLang="x-none" dirty="0"/>
              <a:t>ΑΦΟΡΑ ΤΗΝ ΔΥΝΑΤΟΤΗΤΑ ΤΗΣ ΕΦΑΡΜΟΓΗΣ ΝΑ ΓΙΝΕΙ </a:t>
            </a:r>
            <a:r>
              <a:rPr lang="en-US" altLang="x-none" dirty="0"/>
              <a:t>RESPONSIVE </a:t>
            </a:r>
            <a:r>
              <a:rPr lang="el-GR" altLang="x-none" dirty="0"/>
              <a:t>ΩΣΤΕ ΝΑ ΕΜΦΑΝΙΖΕΤΑΙ ΣΩΣΤΑ ΣΕ ΟΛΕΣ ΤΙΣ ΣΥΣΚΕΥΕΣ</a:t>
            </a:r>
          </a:p>
          <a:p>
            <a:endParaRPr lang="el-GR" altLang="x-none" dirty="0"/>
          </a:p>
          <a:p>
            <a:r>
              <a:rPr lang="el-GR" altLang="x-none" dirty="0"/>
              <a:t>Η </a:t>
            </a:r>
            <a:r>
              <a:rPr lang="en-US" altLang="x-none" dirty="0"/>
              <a:t>CHART.JS </a:t>
            </a:r>
            <a:r>
              <a:rPr lang="el-GR" altLang="x-none" dirty="0"/>
              <a:t>ΑΦΟΡΑ ΤΑ ΔΥΝΑΜΙΚΑ ΓΡΑΦΗΜΑΤΑ ΠΟΥ ΔΗΜΙΟΥΡΓΕΙ Η ΕΦΑΡΜΟΓΗ ΜΕ ΤΑ ΔΕΔΟΜΕΝΑ ΠΟΥ ΣΥΛΛΕΓΟΝΤΑΙ</a:t>
            </a:r>
          </a:p>
          <a:p>
            <a:endParaRPr lang="el-GR" altLang="x-none" dirty="0"/>
          </a:p>
          <a:p>
            <a:r>
              <a:rPr lang="el-GR" altLang="x-none" dirty="0"/>
              <a:t>ΚΑΙ Η </a:t>
            </a:r>
            <a:r>
              <a:rPr lang="en-US" altLang="x-none" dirty="0"/>
              <a:t>JQUERY </a:t>
            </a:r>
            <a:r>
              <a:rPr lang="el-GR" altLang="x-none" dirty="0"/>
              <a:t>ΠΟΥ ΕΊΝΑΙ ΥΠΕΥΘΥΝΗ ΓΙΑ ΤΗΝ ΛΕΙΤΟΥΡΓΙΚΟΤΗΤΑ ΔΙΑΦΟΡΩΝ ΣΤΟΙΧΕΙΩΝ ΜΕΣΑ ΣΤΗΝ ΕΦΑΡΜΟΓΗ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6275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ΣΥΝΕΧΙΖΟΝΤΑΣ, ΤΑ ΔΥΟ ΒΑΣΙΚΑ ΥΠΟΣΥΣΤΗΜΑΤΑ ΠΟΥ ΔΗΜΙΟΥΡΓΗΘΗΚΑΝ ΒΑΣΙΣΤΗΚΑΝ</a:t>
            </a:r>
          </a:p>
          <a:p>
            <a:endParaRPr lang="el-GR" altLang="x-none" dirty="0"/>
          </a:p>
          <a:p>
            <a:r>
              <a:rPr lang="el-GR" altLang="x-none" dirty="0"/>
              <a:t>ΣΤΟΝ ΜΙΚΡΟΕΛΕΓΚΤΗ </a:t>
            </a:r>
            <a:r>
              <a:rPr lang="en-US" altLang="x-none" dirty="0"/>
              <a:t>ARDUINO UNO </a:t>
            </a:r>
            <a:r>
              <a:rPr lang="el-GR" altLang="x-none" dirty="0"/>
              <a:t>ΑΛΛΑ ΚΑΙ ΤΟΝ </a:t>
            </a:r>
            <a:r>
              <a:rPr lang="en-US" altLang="x-none" dirty="0"/>
              <a:t>WEMOS D1.</a:t>
            </a:r>
          </a:p>
          <a:p>
            <a:endParaRPr lang="en-US" altLang="x-none" dirty="0"/>
          </a:p>
          <a:p>
            <a:r>
              <a:rPr lang="en-US" altLang="x-none" dirty="0"/>
              <a:t>KAI TA </a:t>
            </a:r>
            <a:r>
              <a:rPr lang="el-GR" altLang="x-none" dirty="0"/>
              <a:t>ΔΥΟ ΥΠΟΣΥΣΤΗΜΑΤΑ ΧΡΗΣΙΜΟΠΟΙΟΥΝ ΩΣ ΑΙΣΘΗΤΗΡΑ ΘΕΡΜΟΚΡΑΣΙΑΣ &amp; ΥΓΡΑΣΙΑΣ ΤΟΝ </a:t>
            </a:r>
            <a:r>
              <a:rPr lang="en-US" altLang="x-none" dirty="0"/>
              <a:t>DHT22 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ΕΝΩ ΣΤΟ ΠΡΩΤΟ ΥΠΟΣΥΣΤΗΜΑ ΤΟΠΟΘΕΤΗΘΗΚΕ ΚΑΙ ΜΙΑ ΑΣΠΙΔΑ </a:t>
            </a:r>
            <a:r>
              <a:rPr lang="en-US" altLang="x-none" dirty="0"/>
              <a:t>ETHERNET </a:t>
            </a:r>
            <a:r>
              <a:rPr lang="el-GR" altLang="x-none" dirty="0"/>
              <a:t>ΓΙΑ ΤΗΝ ΕΝΣΥΡΜΑΤΗ ΜΕΤΑΦΟΡΑ ΤΩΝ ΔΕΔΟΜΕΝΩΝ.</a:t>
            </a:r>
          </a:p>
          <a:p>
            <a:endParaRPr lang="el-GR" altLang="x-none" dirty="0"/>
          </a:p>
          <a:p>
            <a:r>
              <a:rPr lang="el-GR" altLang="x-none" dirty="0"/>
              <a:t>ΑΚΟΜΗ ΧΡΗΣΙΜΟΠΟΙΗΘΗΚΕ ΜΙΑ ΠΛΑΚΕΤΑ ΔΟΚΙΜΩΝ ΜΕ 400 ΥΠΟΔΟΧΕΣ  ΚΑΙ Ο ΔΡΟΜΟΛΟΓΗΤΗΣ ΠΟΥ ΧΡΗΣΙΜΟΠΟΙΗΘΗΚΕ ΕΙΝΑΙ Ο </a:t>
            </a:r>
            <a:r>
              <a:rPr lang="en-US" altLang="x-none" dirty="0"/>
              <a:t>TG585</a:t>
            </a:r>
            <a:r>
              <a:rPr lang="el-GR" altLang="x-none" dirty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6942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ΑΠΌ ΚΑΛΩΔΙΑ, ΧΡΗΣΙΜΟΠΟΙΗΘΗΚΑΝ ΚΑΛΩΔΙΑ </a:t>
            </a:r>
            <a:r>
              <a:rPr lang="en-US" altLang="x-none" dirty="0"/>
              <a:t>JUMPER </a:t>
            </a:r>
            <a:r>
              <a:rPr lang="el-GR" altLang="x-none" dirty="0"/>
              <a:t>ΓΙΑ ΤΗΝ ΤΡΟΦΟΣΙΑ ΚΑΙ ΛΕΙΤΟΥΡΓΙΚΟΤΗΤΑ ΤΩΝ ΜΙΚΡΟΕΛΕΓΚΤΩΝ</a:t>
            </a:r>
          </a:p>
          <a:p>
            <a:endParaRPr lang="el-GR" altLang="x-none" dirty="0"/>
          </a:p>
          <a:p>
            <a:r>
              <a:rPr lang="el-GR" altLang="x-none" dirty="0"/>
              <a:t>ΤΑ ΚΑΛΩΔΙΑ </a:t>
            </a:r>
            <a:r>
              <a:rPr lang="en-US" altLang="x-none" dirty="0"/>
              <a:t>ERTHERNET </a:t>
            </a:r>
            <a:r>
              <a:rPr lang="el-GR" altLang="x-none" dirty="0"/>
              <a:t>ΤΟΠΟΘΕΤΗΚΑΝ ΣΤΗΝ ΑΣΠΙΔΑ </a:t>
            </a:r>
            <a:r>
              <a:rPr lang="en-US" altLang="x-none" dirty="0"/>
              <a:t>ETHERNET </a:t>
            </a:r>
            <a:r>
              <a:rPr lang="el-GR" altLang="x-none" dirty="0"/>
              <a:t>ΑΛΛΑ ΚΑΙ ΣΤΟΝ ΤΟΠΙΚΟ </a:t>
            </a:r>
            <a:r>
              <a:rPr lang="en-US" altLang="x-none" dirty="0"/>
              <a:t>SERVER</a:t>
            </a:r>
          </a:p>
          <a:p>
            <a:endParaRPr lang="el-GR" altLang="x-none" dirty="0"/>
          </a:p>
          <a:p>
            <a:r>
              <a:rPr lang="el-GR" altLang="x-none" dirty="0"/>
              <a:t>ΚΑΙ ΤΑ ΚΑΛΩΔΙΑ ΤΡΟΦΟΔΟΣΙΑΣ ΑΦΟΡΟΥΝ ΤΟΥΣ ΜΙΚΡΟΕΛΕΓΚΤΕΣ ΚΑΙ ΤΑ ΥΠΟΛΟΙΠΑ ΥΠΟΣΥΣΤΗΜΑΤΑ ΑΝΤΙΣΤΟΙΧΑ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16819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ΤΕΛΟΣ ΟΙ ΔΥΟ ΒΑΣΙΚΕΣ ΠΛΑΤΦΟΡΜΕΣ ΠΑΝΩ ΣΤΙΣ ΟΠΟΙΕΣ ΑΝΑΠΤΥΧΘΗΚΕ Η ΕΦΑΡΜΟΓΗ ΕΊΝΑΙ </a:t>
            </a:r>
          </a:p>
          <a:p>
            <a:endParaRPr lang="el-GR" altLang="x-none" dirty="0"/>
          </a:p>
          <a:p>
            <a:r>
              <a:rPr lang="el-GR" altLang="x-none" dirty="0"/>
              <a:t>ΤΟ </a:t>
            </a:r>
            <a:r>
              <a:rPr lang="en-US" altLang="x-none" dirty="0"/>
              <a:t>VISUAL STUDIO CODE </a:t>
            </a:r>
            <a:r>
              <a:rPr lang="el-GR" altLang="x-none" dirty="0"/>
              <a:t>ΚΑΙ ΤΟ </a:t>
            </a:r>
            <a:r>
              <a:rPr lang="en-US" altLang="x-none" dirty="0"/>
              <a:t>BRACKETS </a:t>
            </a:r>
            <a:r>
              <a:rPr lang="el-GR" altLang="x-none" dirty="0"/>
              <a:t>ΠΟΥ ΑΦΟΡΟΥΝ ΤΗΝ ΑΝΑΠΤΥΞΗ ΤΟΥ ΚΩΔΙΚΑ</a:t>
            </a:r>
          </a:p>
          <a:p>
            <a:endParaRPr lang="el-GR" altLang="x-none" dirty="0"/>
          </a:p>
          <a:p>
            <a:r>
              <a:rPr lang="el-GR" altLang="x-none" dirty="0"/>
              <a:t>ΤΟ </a:t>
            </a:r>
            <a:r>
              <a:rPr lang="en-US" altLang="x-none" dirty="0"/>
              <a:t>ARDUINO IDE </a:t>
            </a:r>
            <a:r>
              <a:rPr lang="el-GR" altLang="x-none" dirty="0"/>
              <a:t>ΧΡΗΣΙΜΟΠΟΙΗΘΗΚΕ ΓΙΑ ΤΟΝ ΠΡΟΓΡΑΜΜΑΤΙΣΜΟ ΤΩΝ ΜΙΚΡΟΕΛΕΓΚΤΩΝ </a:t>
            </a:r>
          </a:p>
          <a:p>
            <a:endParaRPr lang="el-GR" altLang="x-none" dirty="0"/>
          </a:p>
          <a:p>
            <a:r>
              <a:rPr lang="el-GR" altLang="x-none" dirty="0"/>
              <a:t>ΚΑΙ ΤΟ </a:t>
            </a:r>
            <a:r>
              <a:rPr lang="en-US" altLang="x-none" dirty="0"/>
              <a:t>XAMPP </a:t>
            </a:r>
            <a:r>
              <a:rPr lang="el-GR" altLang="x-none" dirty="0"/>
              <a:t>ΧΡΗΣΙΜΟΠΟΙΗΘΗΚΕ ΓΙΑ ΤΗΝ ΠΡΟΣΟΜΟΙΩΣΗ ΕΝΌΣ ΤΟΠΙΚΟΥ </a:t>
            </a:r>
            <a:r>
              <a:rPr lang="en-US" altLang="x-none" dirty="0"/>
              <a:t>SERVER</a:t>
            </a:r>
            <a:r>
              <a:rPr lang="el-GR" altLang="x-none" dirty="0"/>
              <a:t> 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60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ΠΡΟΧΩΡΟΝΤΑΣ ΣΤΗΝ ΤΡΙΤΗ ΕΝΟΤΗΤΑ 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ΒΛΕΠΟΥΜΕ ΤΟΝ ΤΡΟΠΟ ΜΕ ΟΠΟΙΟ ΕΧΕΙ ΣΥΝΔΕΘΕΙ ΤΟ ΥΠΟΣΥΣΤΗΜΑ ΠΑΡΑΚΟΛΟΥΘΗΣΗΣ ΕΣΩΤΕΡΙΚΟΥ ΧΩΡΟΥ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ΠΟΥ ΕΧΕΙ ΩΣ ΒΑΣΗ ΤΟΝ ΜΙΚΡΟΕΛΕΓΚΤΗ </a:t>
            </a:r>
            <a:r>
              <a:rPr lang="en-US" altLang="x-none" dirty="0"/>
              <a:t>ARDUINO UNO</a:t>
            </a:r>
          </a:p>
          <a:p>
            <a:endParaRPr lang="en-US" altLang="x-none" dirty="0"/>
          </a:p>
          <a:p>
            <a:r>
              <a:rPr lang="en-US" altLang="x-none" dirty="0"/>
              <a:t>TO </a:t>
            </a:r>
            <a:r>
              <a:rPr lang="el-GR" altLang="x-none" dirty="0"/>
              <a:t>ΥΠΟΛΟΙΠΟ ΣΥΣΤΗΜΑ ΑΠΟΤΕΛΕΙΤΑΙ ΑΠΌ ΤΗΝ ΑΣΠΙΔΑ </a:t>
            </a:r>
            <a:r>
              <a:rPr lang="en-US" altLang="x-none" dirty="0"/>
              <a:t>ETHERNET </a:t>
            </a:r>
            <a:r>
              <a:rPr lang="el-GR" altLang="x-none" dirty="0"/>
              <a:t>Η ΟΠΟΙΑ ΤΟΠΟΘΕΤΕΙΤΑΙ ΣΑΝ ΣΤΟΙΒΑ ΣΤΟΝ ΜΙΚΡΟΕΛΕΓΚΤΗ ΌΠΩΣ ΦΑΙΝΕΤΑΙ ΣΤΗΝ ΚΑΤΩ ΑΡΙΣΤΕΡΑ ΕΙΚΟΝΑ</a:t>
            </a:r>
          </a:p>
          <a:p>
            <a:endParaRPr lang="el-GR" altLang="x-none" dirty="0"/>
          </a:p>
          <a:p>
            <a:r>
              <a:rPr lang="el-GR" altLang="x-none" dirty="0"/>
              <a:t>ΕΠΕΙΤΑ ΣΥΝΔΕΕΤΑΙ Ο ΑΙΣΘΗΤΗΡΑΣ ΘΕΡΜΟΚΡΑΣΙΑΣ &amp; ΥΓΡΑΣΙΑΣ ΜΕ ΤΟΝ ΜΙΚΡΟΕΛΕΓΚΤΗ ΌΠΩΣ ΦΑΙΝΕΤΑΙ ΣΤΗΝ ΠΑΝΩ ΑΡΙΣΤΕΡΑ ΦΩΤΟΓΡΑΦΙΑ</a:t>
            </a:r>
          </a:p>
          <a:p>
            <a:endParaRPr lang="el-GR" altLang="x-none" dirty="0"/>
          </a:p>
          <a:p>
            <a:r>
              <a:rPr lang="el-GR" altLang="x-none" dirty="0"/>
              <a:t>ΚΑΙ ΤΟ ΣΥΝΟΛΟ ΤΟΥ ΥΠΟΣΥΣΤΗΜΑΤΟΣ, ΣΤΕΛΝΕΙ ΕΝΣΥΡΜΑΤΑ ΤΑ ΔΕΔΟΜΕΝΑ ΠΟΥ ΣΥΛΛΕΓΕΙ ΜΕΣΩ</a:t>
            </a:r>
            <a:r>
              <a:rPr lang="en-US" altLang="x-none" dirty="0"/>
              <a:t> </a:t>
            </a:r>
            <a:r>
              <a:rPr lang="el-GR" altLang="x-none" dirty="0"/>
              <a:t>ΤΟΥ </a:t>
            </a:r>
            <a:r>
              <a:rPr lang="en-US" altLang="x-none" dirty="0"/>
              <a:t>ETHERNET </a:t>
            </a:r>
            <a:r>
              <a:rPr lang="el-GR" altLang="x-none" dirty="0"/>
              <a:t>ΚΑΛΩΔΙΟΥ ΣΤΟΝ ΤΟΠΙΚΟ </a:t>
            </a:r>
            <a:r>
              <a:rPr lang="en-US" altLang="x-none" dirty="0"/>
              <a:t>SERVER</a:t>
            </a:r>
          </a:p>
          <a:p>
            <a:endParaRPr lang="en-US" altLang="x-none" dirty="0"/>
          </a:p>
          <a:p>
            <a:r>
              <a:rPr lang="el-GR" altLang="x-none" dirty="0"/>
              <a:t>Η ΔΕΞΙΑ ΦΩΤΟΓΡΑΦΙΑ ΠΑΡΟΥΣΙΑΖΕΙ ΤΟ ΥΠΟΣΥΣΤΗΜΑ ΣΤΗΝ ΤΕΛΙΚΗ ΤΟΥ ΜΟΡΦΗ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844501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ΤΟ ΕΠΟΜΕΝΟ ΥΠΟΣΥΣΤΗΜΑ ΠΟΥ ΑΦΟΡΑ ΤΟΥΣ ΕΞΩΤΕΡΙΚΟΥΣ ΧΩΡΟΥΣ ΤΟΥ ΣΠΙΤΙΟΥ ΑΠΟΤΕΛΕΙΤΑ ΑΠΌ ΤΟΝ ΜΙΚΡΟΕΛΕΓΚΤΗ </a:t>
            </a:r>
            <a:r>
              <a:rPr lang="en-US" altLang="x-none" dirty="0"/>
              <a:t>WEMOS D1</a:t>
            </a:r>
            <a:r>
              <a:rPr lang="el-GR" altLang="x-none" dirty="0"/>
              <a:t>, ΤΟΝ ΑΙΣΘΗΤΗΡΑ ΚΑΘΩΣ ΚΑΙ ΤΗΝ ΠΛΑΚΕΤΑ ΔΟΚΙΜΩΝ.</a:t>
            </a:r>
          </a:p>
          <a:p>
            <a:endParaRPr lang="el-GR" altLang="x-none" dirty="0"/>
          </a:p>
          <a:p>
            <a:r>
              <a:rPr lang="el-GR" altLang="x-none" dirty="0"/>
              <a:t>Η ΣΥΝΔΕΣΜΟΛΟΓΙΑ ΦΑΙΝΕΤΑΙ ΣΤΗΝ ΑΡΙΣΤΕΡΗ ΕΙΚΟΝΑ ΕΝΩ Η ΤΕΛΙΚΗ ΜΟΡΦΗ ΤΟΥ ΠΑΡΟΥΣΙΑΖΕΤΑΙ ΣΤΑ ΔΕΞΙΑ ΣΑΣ.</a:t>
            </a:r>
          </a:p>
          <a:p>
            <a:endParaRPr lang="el-GR" altLang="x-none" dirty="0"/>
          </a:p>
          <a:p>
            <a:r>
              <a:rPr lang="el-GR" altLang="x-none" dirty="0"/>
              <a:t>Η ΑΠΟΣΤΟΛΗ ΤΩΝ ΔΕΔΟΜΕΝΩΝ ΓΙΝΕΤΑΙ ΜΕΣΩ ΠΡΩΤΟΚΟΛΛΟΥ </a:t>
            </a:r>
            <a:r>
              <a:rPr lang="en-US" altLang="x-none" dirty="0" err="1"/>
              <a:t>WiFi</a:t>
            </a:r>
            <a:r>
              <a:rPr lang="en-US" altLang="x-none" dirty="0"/>
              <a:t> </a:t>
            </a:r>
            <a:r>
              <a:rPr lang="el-GR" altLang="x-none" dirty="0"/>
              <a:t>ΠΡΟΣ ΤΟΝ ΤΟΠΙΚΟ </a:t>
            </a:r>
            <a:r>
              <a:rPr lang="en-US" altLang="x-none" dirty="0"/>
              <a:t>SERVER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5584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ΣΤΟ ΠΑΡΩΝ ΔΙΑΓΡΑΜΜΑ ΡΟΗΣ ΑΝΑΠΑΡΙΣΤΑΤΑΙ Η ΔΙΑΔΙΚΑΣΙΑ ΜΕ ΤΗΝ ΟΠΟΙΑ Ο ΑΙΣΘΗΤΗΡΑΣ ΣΥΛΛΕΓΕΙ ΤΑ ΔΕΔΟΜΕΝΑ ΘΕΡΜΟΚΡΑΣΙΑΣ ΚΑΙ ΥΓΡΑΣΙΑΣ</a:t>
            </a:r>
          </a:p>
          <a:p>
            <a:endParaRPr lang="el-GR" altLang="x-none" dirty="0"/>
          </a:p>
          <a:p>
            <a:r>
              <a:rPr lang="el-GR" altLang="x-none" dirty="0"/>
              <a:t>ΤΑ ΒΑΣΙΚΟΤΕΡΑ ΤΜΗΜΑΤΑ ΕΙΝΑΙ Η ΑΡΧΙΚΟΠΟΙΗΣΗ ΤΗΣ ΣΥΣΚΕΥΗΣ,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ΟΙ ΑΡΧΙΚΕΣ ΡΥΘΜΙΣΕΙΣ ΕΚΚΙΝΗΣΗΣ ΜΕ ΤΗΝ ΣΥΝΑΡΤΗΣΗ </a:t>
            </a:r>
            <a:r>
              <a:rPr lang="en-US" altLang="x-none" dirty="0"/>
              <a:t>SETUP</a:t>
            </a:r>
            <a:r>
              <a:rPr lang="el-GR" altLang="x-none" dirty="0"/>
              <a:t> </a:t>
            </a:r>
            <a:r>
              <a:rPr lang="en-US" altLang="x-none" dirty="0"/>
              <a:t>- </a:t>
            </a:r>
            <a:r>
              <a:rPr lang="el-GR" altLang="x-none" dirty="0"/>
              <a:t>ΚΑΘΩΣ ΚΑΙ ΟΙ ΕΠΑΝΑΛΗΠΤΙΚΕΣ ΡΥΘΜΙΣΕΙΣ ΜΕ ΤΗΝ ΣΥΝΑΡΤΗΣΗ </a:t>
            </a:r>
            <a:r>
              <a:rPr lang="en-US" altLang="x-none" dirty="0"/>
              <a:t>LOOP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9116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ΠΡΩΤΑΡΧΙΚΟΣ ΣΤΟΧΟΣ ΤΗΣ ΠΑΡΟΥΣΑΣ ΔΙΠΛΩΜΑΤΙΚΗΣ ΕΡΓΑΣΙΑΣ ΕΙΝΑΙ ΤΟ ΧΑΜΗΛΟ ΚΟΣΤΟΣ</a:t>
            </a:r>
          </a:p>
          <a:p>
            <a:endParaRPr lang="el-GR" altLang="x-none" dirty="0"/>
          </a:p>
          <a:p>
            <a:r>
              <a:rPr lang="el-GR" altLang="x-none" dirty="0"/>
              <a:t>ΣΤΟΝ ΠΙΝΑΚΑ ΠΟΥ ΑΠΕΙΚΟΝΙΖΕΤΑΙ ΜΠΟΡΕΙΤΕ ΝΑ ΔΙΑΠΙΣΤΩΣΕΤΕ ΠΩΣ ΤΟ ΚΟΣΤΟΣ ΤΟΥ ΥΛΙΚΟΥ ΕΞΟΠΛΙΣΜΟΥ ΠΟΥ ΑΠΑΙΤΕΙΤΑΙ ΑΝΕΡΧΕΤΑΙ ΠΕΡΙΠΟΥ ΣΤΑ 80€</a:t>
            </a:r>
          </a:p>
          <a:p>
            <a:endParaRPr lang="el-GR" altLang="x-none" dirty="0"/>
          </a:p>
          <a:p>
            <a:r>
              <a:rPr lang="el-GR" altLang="x-none" dirty="0"/>
              <a:t>ΚΑΤΙ ΤΟ ΟΠΟΙΟ ΚΑΘΙΣΤΑ ΠΟΛΥ ΕΛΚΥΣΤΙΚΗ ΤΗΝ ΑΓΟΡΑ ΕΝΌΣ ΤΕΤΟΙΟ ΣΥΣΤΗΜΑΤΟΣ ΑΠΟ ΑΝΘΡΩΠΟΥΣ ΠΟΥ ΘΕΛΟΥΝ ΝΑ ΜΕΤΑΤΡΕΨΟΥΝ ΤΟ ΣΠΙΤΙ ΤΟΥΣ ΣΕ ΕΞΥΠΝΟ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7356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67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Η ΔΙΑΔΙΚΤΥΑΚΗ ΕΦΑΡΜΟΓΗ ΒΑΣΙΣΤΗΚΕ ΠΑΝΩ ΣΕ ΜΙΑ ΒΑΣΗ ΔΕΔΟΜΕΝΩΝ Η ΟΠΟΙΑ ΟΝΟΜΑΣΤΗΚΕ </a:t>
            </a:r>
            <a:r>
              <a:rPr lang="en-US" altLang="x-none" dirty="0"/>
              <a:t>SMART HOMIE</a:t>
            </a:r>
            <a:r>
              <a:rPr lang="el-GR" altLang="x-none" dirty="0"/>
              <a:t> ΚΑΙ ΣΕ ΠΕΝΤΕ ΠΙΝΑΚΕΣ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USERS </a:t>
            </a:r>
            <a:r>
              <a:rPr lang="el-GR" altLang="x-none" dirty="0"/>
              <a:t>ΣΤΟΝ ΟΠΟΙΟ ΑΠΟΘΗΚΕΥΟΝΤΑΙ ΤΑ ΣΤΟΙΧΕΙΑ ΤΩΝ ΧΡΗΣΤΩΝ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 LOG </a:t>
            </a:r>
            <a:r>
              <a:rPr lang="el-GR" altLang="x-none" dirty="0"/>
              <a:t>Ο ΟΠΟΙΟΣ ΕΙΝΑΙ ΥΠΕΥΘΥΝΟΣ ΓΙΑ ΤΗΝ ΚΑΤΑΓΡΑΦΗ ΤΗΣ ΔΡΑΣΤΗΡΙΟΤΗΤΑΣ ΕΝΟΣ ΧΡΗΣΤΗ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Ο ΠΙΝΑΚΑΣ </a:t>
            </a:r>
            <a:r>
              <a:rPr lang="en-US" altLang="x-none" dirty="0"/>
              <a:t>DEVICES STATES</a:t>
            </a:r>
            <a:r>
              <a:rPr lang="el-GR" altLang="x-none" dirty="0"/>
              <a:t> ΑΦΟΡΑ ΤΗΝ ΚΑΤΑΣΤΑΣΗ ΣΤΗΝ ΟΠΟΙΑ ΒΡΙΣΚΟΝΤΑΙ ΟΙ ΕΞΥΠΝΕΣ ΣΥΣΚΕΥΕΣ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ΚΑΙ ΤΟΥΣ ΠΙΝΑΚΕΣ </a:t>
            </a:r>
            <a:r>
              <a:rPr lang="en-US" altLang="x-none" dirty="0"/>
              <a:t>INDOOR DATA</a:t>
            </a:r>
            <a:r>
              <a:rPr lang="el-GR" altLang="x-none" dirty="0"/>
              <a:t> ΚΑΙ </a:t>
            </a:r>
            <a:r>
              <a:rPr lang="en-US" altLang="x-none" dirty="0"/>
              <a:t>OUTDOOR DATA</a:t>
            </a:r>
            <a:r>
              <a:rPr lang="el-GR" altLang="x-none" dirty="0"/>
              <a:t> ΣΤΟΥΣ ΟΠΟΙΟΥΣ ΑΠΟΘΗΚΕΥΟΝΤΑΙ ΤΑ ΔΕΔΟΜΕΝΑ ΜΕ ΤΟΥΣ ΑΙΣΘΗΤΗΡΕΣ</a:t>
            </a:r>
          </a:p>
          <a:p>
            <a:endParaRPr lang="el-GR" altLang="x-none" dirty="0"/>
          </a:p>
          <a:p>
            <a:r>
              <a:rPr lang="el-GR" altLang="x-none" dirty="0"/>
              <a:t>ΣΤΗΝ ΔΕΞΙΑ ΕΙΚΟΝΑ ΕΜΦΑΝΙΖΟΝΤΑΙ ΟΙ ΣΧΕΣΕΙΣ ΜΕΤΑΞΥ ΤΩΝ ΠΙΝΑΚΩΝ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88059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ΌΣΟ ΑΦΟΡΑ ΤΙΣ ΕΝΟΤΗΤΕΣ ΤΗΣ ΠΑΡΟΥΣΙΑΣΗΣ, ΑΡΧΙΚΑ ΓΙΝΕΤΑΙ ΛΟΓΟΣ ΓΙΑ ΤΟ ΠΡΟΒΛΗΜΑ ΚΑΙ ΤΗΝ ΑΝΑΓΚΗ ΠΟΥ ΔΗΜΙΟΥΡΓΕΙΤΑΙ ΚΑΘΩΣ ΚΑΙ ΤΟ ΠΩΣ Η ΠΑΡΟΥΣΑ ΔΙΠΛΩΜΑΤΙΚΗ ΕΡΓΑΣΙΑ ΠΡΟΣΕΓΓΙΖΕΙ ΤΟ ΠΡΟΒΛΗΜΑ ΑΥΤΟ ΩΣΤΕ ΝΑ ΤΟ ΕΠΙΛΥΣΕΙ.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ΣΤΗΝ ΔΕΥΤΕΡΗ ΕΝΟΤΗΤΑ, ΓΙΝΕΤΑΙ ΜΙΑ ΘΕΩΡΗΤΙΚΗ ΑΝΑΛΥΣΗ ΤΩΝ ΓΛΩΣΣΩΝ ΠΡΟΓΡΑΜΜΑΤΙΣΜΟΥ ΚΑΙ ΤΟΥ ΥΛΙΚΟΥ ΕΞΟΠΛΙΣΜΟΥ ΠΟΥ ΧΡΗΣΙΜΟΠΟΙΗΘΗΚΕ ΚΑΘΩΣ ΚΑΙ ΤΙΣ ΠΛΑΤΦΟΡΜΕΣ ΑΝΑΠΤΥΞΗΣ ΣΤΙΣ ΟΠΟΙΕΣ ΒΑΣΙΣΤΗΚΕ Η ΔΙΠΛΩΜΑΤΙΚΗ ΕΡΓΑΣΙΑ.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ΤΡΙΤΗ ΕΝΟΤΗΤΑ ΑΦΟΡΑ ΤΗ ΣΥΝΔΕΣΜΟΛΟΓΙΑ ΤΩΝ ΣΥΣΤΗΜΑΤΩΝ ΑΛΛΑ ΚΑΙ ΤΟΝ ΤΡΟΠΟ ΛΕΙΤΟΥΡΓΙΑΣ ΤΩΝ ΑΙΣΘΗΤΗΡΩΝ ΓΙΑ ΤΗΝ ΣΥΛΛΟΓΗ ΔΕΔΟΜΕΝΩΝ. ΣΤΟ ΤΕΛΟΣ ΑΥΤΗΣ ΓΙΝΕΤΑΙ Ο ΥΠΟΛΟΓΙΣΜΟΣ ΤΟΥ ΣΥΝΟΛΙΚΟΥ ΚΟΣΤΟΥΣ ΤΗΣ ΔΙΠΛΩΜΑΤΙΚΗΣ ΕΡΓΑΣΙΑΣ.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ΕΠΕΙΤΑ, ΣΤΗΝ ΤΕΤΑΡΤΗ ΕΝΟΤΗΤΑ ΠΕΡΙΓΡΑΦΕΤΑΙ  Η ΛΕΙΤΟΥΡΓΙΑ ΤΗΣ ΒΑΣΗΣ ΔΕΔΟΜΕΝΩΝ ΚΑΙ ΤΩΝ ΠΙΝΑΚΩΝ ΤΗΣ ΚΑΙ ΣΤΗ ΣΥΝΕΧΕΙΑ ΑΝΑΛΥΟΝΤΑΙ ΟΙ ΛΕΙΤΟΥΡΓΙΕΣ ΤΗΣ ΔΙΑΔΙΚΤΥΑΚΗΣ ΕΦΑΡΜΟΓΗΣ.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ΤΕΛΕΥΤΑΙΑ ΕΝΟΤΗΤΑ ΑΦΟΡΑ ΤΑ ΣΥΜΠΕΡΑΣΜΑΤΑ ΠΟΥ ΠΑΡΑΧΘΗΚΑΝ ΜΕ ΤΗΝ ΕΚΠΛΗΡΩΣΗ ΤΗΣ ΔΙΠΛΩΜΑΤΙΚΗΣ ΕΡΓΑΣΙΑΣ.</a:t>
            </a:r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ΕΠΕΙΤΑ ΠΑΡΟΥΣΙΑΖΟΝΤΑΙ ΜΕΡΙΚΕΣ ΑΠΌ ΤΙΣ ΚΑΡΤΕΛΕΣ ΟΙ ΟΠΟΙΕΣ ΘΑ ΕΞΗΓΗΘΟΥΝ ΚΑΛΥΤΕΡΑ ΣΤΗΝ ΠΑΡΟΥΣΙΑΣΗ ΤΗΣ ΔΙΑΔΙΚΤΥΑΚΗΣ ΕΦΑΡΜΟΓΗΣ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11587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301551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ΤΑ ΣΥΜΠΕΡΑΣΜΑΤΑ ΠΟΥ ΠΑΡΑΧΘΗΚΑΝ ΚΑΤΆ ΤΗΝ ΕΚΠΟΝΗΣΗ ΤΗΣ ΠΑΡΟΥΣΑΣ ΔΙΠΛΩΜΑΤΙΚΗΣ ΕΡΓΑΣΙΑΣ ΕΙΝΑΙ ΠΩΣ</a:t>
            </a:r>
            <a:r>
              <a:rPr lang="en-US" altLang="x-none" dirty="0"/>
              <a:t>: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1) ΕΠΙΤΕΥΧΘΗΚΕ</a:t>
            </a:r>
            <a:r>
              <a:rPr lang="en-US" altLang="x-none" dirty="0"/>
              <a:t> </a:t>
            </a:r>
            <a:r>
              <a:rPr lang="el-GR" altLang="x-none" dirty="0"/>
              <a:t>ΔΗΜΙΟΥΡΓΙΑ ΕΝΟΣ ΣΥΣΤΗΜΑΤΟΣ ΤΟ ΟΠΟΙΟ ΠΛΗΡΕΙ ΤΙΣ ΑΠΑΙΤΗΣΕΙΣ ΜΑΣ ΚΑΙ ΔΕΝ ΚΟΣΤΙΖΕΙ ΑΚΡΙΒΑ,</a:t>
            </a:r>
          </a:p>
          <a:p>
            <a:endParaRPr lang="el-GR" altLang="x-none" dirty="0"/>
          </a:p>
          <a:p>
            <a:r>
              <a:rPr lang="el-GR" altLang="x-none" dirty="0"/>
              <a:t>2) ΔΗΜΙΟΥΡΓΗΘΗΚΕ ΜΙΑ ΔΙΑΔΙΚΤΥΑΚΗ ΕΦΑΡΜΟΓΗ ΤΗΝ ΟΠΟΙΑ ΜΠΟΡΟΥΝ ΝΑ ΧΡΗΣΙΜΟΠΟΙΗΣΟΥΝ ΟΛΟΙ ΟΙ ΑΝΘΡΩΠΟΙ ΑΝΕΞΑΡΤΗΤΩΣ ΤΗΣ ΤΕΧΝΟΛΟΓΙΚΗΣ ΜΟΡΦΩΣΗΣ ΠΟΥ ΕΧΟΥΝ,</a:t>
            </a:r>
          </a:p>
          <a:p>
            <a:endParaRPr lang="el-GR" altLang="x-none" dirty="0"/>
          </a:p>
          <a:p>
            <a:r>
              <a:rPr lang="el-GR" altLang="x-none" dirty="0"/>
              <a:t>3) ΜΕ ΤΗΝ ΕΓΚΑΤΑΣΤΑΣΗ ΤΩΝ ΣΥΣΤΗΜΑΤΩΝ Η ΦΥΣΙΚΗ ΠΑΡΟΥΣΙΑ ΤΩΝ ΑΝΘΡΩΠΩΝ ΣΤΟ ΧΩΡΟ ΚΑΘΙΣΤΑΤΑΙ ΠΡΟΑΙΡΕΤΙΚΗ,</a:t>
            </a:r>
          </a:p>
          <a:p>
            <a:endParaRPr lang="el-GR" altLang="x-none" dirty="0"/>
          </a:p>
          <a:p>
            <a:r>
              <a:rPr lang="el-GR" altLang="x-none" dirty="0"/>
              <a:t>4) ΚΑΙ ΤΕΛΟΣ ΧΡΗΣΙΜΟΠΟΙΗΘΗΚΑΝ ΜΙΚΡΟΕΛΕΓΚΤΕΣ ΚΑΙ ΑΙΣΘΗΤΗΡΕΣ ΟΙ ΟΠΟΙΟΙ ΕΙΝΑΙ ΕΥΚΟΛΑ ΠΑΡΑΜΕΤΡΟΠΟΙΗΣΙΜΟΙ ΚΑΘΩΣ ΑΚΟΛΟΥΘΟΥΝ ΤΗΝ ΦΙΛΟΣΟΦΙΑ ΤΟΥ ΑΝΟΙΚΤΟΥ ΚΩΔΙΚΑ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99633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asdads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ΤΡΕΙΣ ΒΑΣΙΚΕΣ ΕΝΝΟΙΕΣ ΠΟΥ ΕΧΟΥΝ ΔΕΙ ΜΕΓΑΛΗ ΑΝΑΓΝΩΡΙΣΗΜΟΤΗΤΑ ΤΑ ΤΕΛΕΥΤΑΙΑ ΧΡΟΝΙΑ ΕΙΝΑΙ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ΤΑ ΕΞΥΠΝΑ ΣΠΙΤΙΑ, ΟΙ ΕΞΥΠΝΕΣ ΣΥΣΚΕΥΕΣ ΚΑΘΩΣ ΚΑΙ ΤΟ ΔΙΑΔΙΚΤΥΟ ΤΩΝ ΠΡΑΓΜΑΤΩΝ.</a:t>
            </a:r>
          </a:p>
          <a:p>
            <a:endParaRPr lang="el-GR" altLang="x-none" dirty="0"/>
          </a:p>
          <a:p>
            <a:r>
              <a:rPr lang="el-GR" altLang="x-none" dirty="0"/>
              <a:t>ΕΤΣΙ ΓΙΑ ΤΗΝ ΔΗΜΙΟΥΡΓΙΑ ΕΝΟΣ ΕΞΥΠΝΟΥ ΣΠΙΤΙΟΥ ΑΠΑΡΑΙΤΗΤΗ ΠΡΟΥΠΟΘΕΣΗ ΕΙΝΑΙ ΝΑ ΥΠΑΡΧΟΥΝ ΕΓΚΑΤΕΣΤΗΜΕΝΕΣ ΕΞΥΠΝΕΣ ΣΥΣΚΕΥΕΣ ΟΙ ΟΠΟΙΕΣ ΕΠΙΚΟΙΝΩΝΟΥΝ ΜΕΤΑΞΥ ΤΟΥΣ ΑΛΛΑ ΚΑΙ ΜΕ ΤΟΥΣ ΚΑΤΟΙΚΟΥΣ ΜΕΣΩ ΤΟΥ ΔΙΑΔΙΚΤΥΟΥ ΤΩΝ ΠΡΑΓΜΑΤΩΝ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578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ΣΥΜΦΩΝΑ ΜΕ ΤΗΝ </a:t>
            </a:r>
            <a:r>
              <a:rPr lang="en-US" altLang="x-none" dirty="0"/>
              <a:t>STATISTA </a:t>
            </a:r>
            <a:r>
              <a:rPr lang="en-US" altLang="x-none" i="1" dirty="0"/>
              <a:t>(</a:t>
            </a:r>
            <a:r>
              <a:rPr lang="el-GR" altLang="x-none" i="1" dirty="0"/>
              <a:t>Η ΟΠΟΙΑ ΠΑΡΑΓΕΙ ΣΤΑΤΙΣΤΙΚΕΣ ΕΡΕΥΝΕΣ ΔΙΑΦΟΡΩΝ ΘΕΜΑΤΩΝ ΑΠΟ ΤΟ 2007)</a:t>
            </a:r>
          </a:p>
          <a:p>
            <a:endParaRPr lang="el-GR" altLang="x-none" i="1" dirty="0"/>
          </a:p>
          <a:p>
            <a:r>
              <a:rPr lang="el-GR" altLang="x-none" i="0" dirty="0"/>
              <a:t>ΤΟ ΠΛΗΘΟΣ ΤΩΝ ΣΥΝΔΕΔΕΜΕΝΩΝ ΕΞΥΠΝΩΝ ΣΥΣΚΕΥΩΝ ΜΕΧΡΙ ΤΟ ΕΤΟΣ 2020 ΑΝΑΜΕΝΕΤΑΙ ΝΑ ΦΤΑΣΕΙ ΤΑ 25 ΔΙΣΕΚΑΤΟΜΜΥΡΙΑ</a:t>
            </a:r>
          </a:p>
          <a:p>
            <a:endParaRPr lang="el-GR" altLang="x-none" i="0" dirty="0"/>
          </a:p>
          <a:p>
            <a:r>
              <a:rPr lang="el-GR" altLang="x-none" i="0" dirty="0"/>
              <a:t>ΕΚ ΤΩΝ ΟΠΟΙΩΝ ΤΑ 17.3 ΔΙΣΕΚΑΤΟΜΜΥΡΙΑ ΠΕΡΙΠΟΥ,       ΘΑ ΕΙΝΑΙ ΕΓΚΑΤΕΣΤΗΜΕΝΑ ΣΤΑ ΣΠΙΤΙΑ</a:t>
            </a:r>
            <a:endParaRPr lang="x-none" altLang="x-none" i="0" dirty="0"/>
          </a:p>
        </p:txBody>
      </p:sp>
    </p:spTree>
    <p:extLst>
      <p:ext uri="{BB962C8B-B14F-4D97-AF65-F5344CB8AC3E}">
        <p14:creationId xmlns:p14="http://schemas.microsoft.com/office/powerpoint/2010/main" val="155183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ΕΤΣΙ, ΜΕΧΡΙ ΤΟ ΕΤΟΣ 2030 ΤΑ ΣΠΙΤΙΑ ΠΟΥ ΘΑ ΕΧΟΥΝ ΜΕΤΑΤΡΑΠΕΙ ΣΕ ΕΞΥΠΝΑ ΘΑ ΕΙΝΑΙ ΥΠΕΥΘΥΝΑ ΓΙΑ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pPr marL="0" indent="0">
              <a:buFont typeface="+mj-lt"/>
              <a:buNone/>
            </a:pPr>
            <a:r>
              <a:rPr lang="el-GR" altLang="x-none" dirty="0"/>
              <a:t>ΤΗΝ ΕΞΟΙΚΟΝΟΜΗΣΗ ΕΝΕΡΓΕΙΑΣ, ΚΑΘΩΣ ΚΑΙ ΓΙΑ ΤΗΝ ΑΣΦΑΛΕΙΑ ΑΛΛΑ ΚΑΙ ΤΗΝ ΑΝΕΣΗ ΤΩΝ ΚΑΤΟΙΚΩΝ</a:t>
            </a:r>
            <a:endParaRPr lang="en-US" altLang="x-none"/>
          </a:p>
          <a:p>
            <a:pPr marL="0" indent="0">
              <a:buFont typeface="+mj-lt"/>
              <a:buNone/>
            </a:pP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420416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ΔΗΜΙΟΥΡΓΕΙΤΑΙ ΛΟΙΠΟΝ</a:t>
            </a:r>
          </a:p>
          <a:p>
            <a:endParaRPr lang="el-GR" altLang="x-none" dirty="0"/>
          </a:p>
          <a:p>
            <a:r>
              <a:rPr lang="el-GR" altLang="x-none" dirty="0"/>
              <a:t>ΜΙΑ ΑΝΑΓΚΗ, ΓΙΑ ΤΗΝ ΑΠΟΤΕΛΕΣΜΑΤΙΚΗ ΧΡΗΣΗ ΤΩΝ ΕΞΥΠΝΩΝ ΣΥΣΚΕΥΩΝ ΑΠΟ ΤΟΥΣ ΑΝΘΡΩΠΟΥΣ</a:t>
            </a:r>
          </a:p>
          <a:p>
            <a:endParaRPr lang="el-GR" altLang="x-none" dirty="0"/>
          </a:p>
          <a:p>
            <a:r>
              <a:rPr lang="el-GR" altLang="x-none" dirty="0"/>
              <a:t>Η ΟΠΟΙΑ, ΘΑ ΠΡΕΠΕΙ ΝΑ ΜΗΝ ΓΙΝΕΤΑΙ ΕΜΠΟΔΙΟ ΣΤΗΝ ΥΙΟΘΕΤΗΣΗ ΤΩΝ ΣΥΣΚΕΥΩΝ ΑΥΤΩΝ </a:t>
            </a:r>
          </a:p>
          <a:p>
            <a:endParaRPr lang="el-GR" altLang="x-none" dirty="0"/>
          </a:p>
          <a:p>
            <a:r>
              <a:rPr lang="el-GR" altLang="x-none" dirty="0"/>
              <a:t>ΑΛΛΑ ΠΑΡΑΛΛΗΛΑ ΝΑ ΓΙΝΕΤΑΙ ΜΕ ΤΟ ΜΙΚΡΟΤΕΡΟ ΔΥΝΑΤΟ ΚΟΣΤΟΣ, ΚΑΙ ΤΗΝ ΕΥΚΟΛΙΑ ΣΤΗΝ ΕΚΜΑΘΗΣΗ ΧΡΗΣΗΣ ΤΟΥΣ ΑΠΟ ΤΟΥΣ ΑΝΘΡΩΠΟΥΣ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8260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ΣΤΟΧΟΣ ΤΗΣ ΠΑΡΟΥΣΑΣ ΔΙΠΛΩΜΑΤΙΚΗΣ ΕΡΓΑΣΙΑΣ ΕΙΝΑΙ Η ΓΕΦΥΡΩΣΗ ΤΗΣ ΕΠΙΚΟΙΝΩΝΙΑΣ ΜΕΤΑΞΥ ΤΩΝ ΑΝΘΡΩΠΩΝ ΚΑΙ ΤΩΝ ΕΞΥΠΝΩΝ ΣΠΙΤΙΩΝ.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ΑΚΟΜΗ, Η ΑΝΑΛΥΣΗ ΤΗΣ ΚΑΤΑΣΤΑΣΗΣ ΕΝΟΣ ΕΞΥΠΝΟΥ ΣΠΙΤΙΟΥ ΠΡΟΣ ΤΟΝ ΧΡΗΣΤΗ</a:t>
            </a:r>
          </a:p>
          <a:p>
            <a:endParaRPr lang="el-GR" altLang="x-none" dirty="0"/>
          </a:p>
          <a:p>
            <a:r>
              <a:rPr lang="el-GR" altLang="x-none" dirty="0"/>
              <a:t>Ο ΠΛΗΡΗΣ ΕΛΕΓΧΟΣ ΤΩΝ ΕΞΥΠΝΩΝ ΣΥΣΚΕΥΩΝ ΑΝΑΛΟΓΑ ΜΕ ΤΙΣ ΑΠΑΙΤΗΣΕΙΣ ΤΟΥ </a:t>
            </a:r>
          </a:p>
          <a:p>
            <a:endParaRPr lang="el-GR" altLang="x-none" dirty="0"/>
          </a:p>
          <a:p>
            <a:r>
              <a:rPr lang="el-GR" altLang="x-none" dirty="0"/>
              <a:t>ΚΑΙ ΟΛΑ ΑΥΤΑ, ΜΕ ΤΟ ΜΙΚΡΟΤΕΡΟ ΔΥΝΑΤΟ ΚΟΣΤΟΣ ΓΙΑ ΤΗΝ ΚΑΤΑΣΚΕΥΗ ΤΩΝ ΣΥΣΤΗΜΑΤΩΝ </a:t>
            </a:r>
          </a:p>
          <a:p>
            <a:endParaRPr lang="el-GR" altLang="x-none" dirty="0"/>
          </a:p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6486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ΓΙΑ ΤΗΝ ΕΠΙΣΤΕΥΞΗ ΤΩΝ ΣΤΟΧΩΝ ΠΟΥ ΠΡΟΑΝΑΦΕΡΘΗΚΑΝ ΑΠΑΙΤΟΥΝΤΑΙ ΔΥΟ ΔΡΑΣΤΗΡΙΟΤΗΤΕΣ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Η ΠΡΩΤΗ, ΑΦΟΡΑ ΤΗΝ ΔΗΜΙΟΥΡΓΙΑ ΕΝΟΣ ΣΥΣΤΗΜΑΤΟΣ, ΠΟΥ ΑΠΟΤΕΛΕΙΤΑΙ ΑΠΟ ΜΙΚΡΟΕΛΕΓΚΤΕΣ ΚΑΙ ΑΙΣΘΗΤΗΡΕΣ ΓΙΑ ΤΗΝ ΣΥΛΛΟΓΗ ΤΩΝ ΔΕΔΟΜΕΝΩΝ </a:t>
            </a:r>
          </a:p>
          <a:p>
            <a:endParaRPr lang="el-GR" altLang="x-none" dirty="0"/>
          </a:p>
          <a:p>
            <a:r>
              <a:rPr lang="el-GR" altLang="x-none" dirty="0"/>
              <a:t>ΚΑΙ Η ΔΕΥΤΕΡΗ, ΣΤΗΝ ΔΗΜΙΟΥΡΓΙΑ ΜΙΑΣ ΔΙΑΔΙΚΤΥΑΚΗΣ ΕΦΑΡΜΟΓΗΣ ΓΙΑ ΤΗΝ ΠΑΡΟΥΣΙΑΣΗ ΤΩΝ ΔΕΔΟΜΕΝΩΝ ΣΤΟΝ ΧΡΗΣΤΗ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60115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ΠΡΟΧΩΡΩΝΤΑΣ ΣΤΗΝ ΕΠΟΜΕΝΗ ΕΝΟΤΗΤΑ, ΠΑΡΟΥΣΙΑΖΟΝΤΑΙ ΟΙ ΓΛΩΣΣΕΣ ΠΡΟΓΡΑΜΜΑΤΙΣΜΟΥ ΠΟΥ ΧΡΗΣΙΜΟΠΟΙΗΘΗΚΑΝ.</a:t>
            </a:r>
          </a:p>
          <a:p>
            <a:endParaRPr lang="el-GR" altLang="x-none" dirty="0"/>
          </a:p>
          <a:p>
            <a:r>
              <a:rPr lang="el-GR" altLang="x-none" dirty="0"/>
              <a:t>ΓΙΑ ΤΗΝ ΑΝΑΠΤΥΞΗ  ΤΗΣ ΔΙΑΔΙΚΤΥΑΚΗΣ ΕΦΑΡΜΟΓΗΣ ΧΡΗΣΙΜΟΠΟΙΗΘΗΚΑΝ ΟΙ ΓΛΩΣΣΕΣ </a:t>
            </a:r>
          </a:p>
          <a:p>
            <a:endParaRPr lang="el-GR" altLang="x-none" dirty="0"/>
          </a:p>
          <a:p>
            <a:r>
              <a:rPr lang="en-US" altLang="x-none" dirty="0"/>
              <a:t>HTML5</a:t>
            </a:r>
            <a:r>
              <a:rPr lang="el-GR" altLang="x-none" dirty="0"/>
              <a:t>,</a:t>
            </a:r>
            <a:r>
              <a:rPr lang="en-US" altLang="x-none" dirty="0"/>
              <a:t> </a:t>
            </a:r>
            <a:r>
              <a:rPr lang="el-GR" altLang="x-none" dirty="0"/>
              <a:t>ΓΙΑ ΤΗΝ ΑΝΑΠΤΥΞΗ ΤΟΥ ΠΗΓΑΙΟΥ ΚΩΔΙΚΑ ΤΗΣ ΣΕΛΙΔΑΣ</a:t>
            </a:r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H CSS 3</a:t>
            </a:r>
            <a:r>
              <a:rPr lang="el-GR" altLang="x-none" dirty="0"/>
              <a:t>, ΓΙΑ ΤΙΣ ΜΟΡΦΟΠΟΙΗΣΕΙΣ ΚΑΙ ΤΑ ΣΤΥΛ ΤΩΝ ΣΤΟΙΧΕΙΩΝ</a:t>
            </a:r>
          </a:p>
          <a:p>
            <a:endParaRPr lang="el-GR" altLang="x-none" dirty="0"/>
          </a:p>
          <a:p>
            <a:r>
              <a:rPr lang="el-GR" altLang="x-none" dirty="0"/>
              <a:t>ΑΛΛΑ ΚΑΙ </a:t>
            </a:r>
            <a:r>
              <a:rPr lang="en-US" altLang="x-none" dirty="0"/>
              <a:t>H JAVASCRIPT </a:t>
            </a:r>
            <a:r>
              <a:rPr lang="el-GR" altLang="x-none" dirty="0"/>
              <a:t>ΓΙΑ ΤΗΝ ΛΕΙΤΟΥΡΓΙΚΟΤΗΤΑ ΚΑΙ ΤΟ </a:t>
            </a:r>
            <a:r>
              <a:rPr lang="en-US" altLang="x-none" dirty="0"/>
              <a:t>SCRIPTING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ΓΙΑ ΤΗΝ ΕΠΙΚΟΙΝΩΝΙΑ ΤΗΣ ΕΦΑΡΜΟΓΗΣ ΜΕ ΤΟΝ ΤΟΠΙΚΟ ΔΙΑΚΟΜΙΣΤΗ ΧΡΗΣΙΜΟΠΟΙΗΘΗΚΑΝ ΟΙ ΓΛΩΣΣΕΣ </a:t>
            </a:r>
            <a:r>
              <a:rPr lang="en-US" altLang="x-none" dirty="0"/>
              <a:t>PHP 7 </a:t>
            </a:r>
            <a:r>
              <a:rPr lang="el-GR" altLang="x-none" dirty="0"/>
              <a:t>ΚΑΙ </a:t>
            </a:r>
            <a:r>
              <a:rPr lang="en-US" altLang="x-none" dirty="0"/>
              <a:t>MYSQL.</a:t>
            </a:r>
          </a:p>
          <a:p>
            <a:endParaRPr lang="en-US" altLang="x-none" dirty="0"/>
          </a:p>
          <a:p>
            <a:r>
              <a:rPr lang="el-GR" altLang="x-none" dirty="0"/>
              <a:t>ΤΕΛΟΣ, ΓΙΑ ΤΟΥΣ ΜΙΚΡΟΕΛΕΓΚΤΕΣ ΧΡΗΣΙΜΟΠΟΙΗΘΗΚΕ ΜΙΑ ΠΑΡΑΛΛΑΓΗ ΤΗΣ </a:t>
            </a:r>
            <a:r>
              <a:rPr lang="en-US" altLang="x-none" dirty="0"/>
              <a:t>C++ </a:t>
            </a:r>
            <a:r>
              <a:rPr lang="el-GR" altLang="x-none" dirty="0"/>
              <a:t>ΠΟΥ ΔΑΝΕΙΖΕΤΑΙ ΣΤΟΙΧΕΙΑ ΑΠΟ ΤΙΣ ΓΛΩΣΣΕΣ </a:t>
            </a:r>
            <a:r>
              <a:rPr lang="en-US" altLang="x-none" dirty="0"/>
              <a:t>PROCESSING &amp; WIRING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8408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18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EF76624-3BFD-9146-B405-A9671AF76F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85321" y="5977053"/>
            <a:ext cx="25348292" cy="8261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A5F499E-B389-1745-A7D3-1A30BCEB395E}"/>
              </a:ext>
            </a:extLst>
          </p:cNvPr>
          <p:cNvSpPr/>
          <p:nvPr userDrawn="1"/>
        </p:nvSpPr>
        <p:spPr>
          <a:xfrm>
            <a:off x="23177171" y="512236"/>
            <a:ext cx="626328" cy="62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33634" y="556039"/>
            <a:ext cx="82290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68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974274" y="5634087"/>
            <a:ext cx="18439201" cy="2700534"/>
            <a:chOff x="8759696" y="4846296"/>
            <a:chExt cx="6858260" cy="27005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6" y="4846296"/>
              <a:ext cx="685826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ΔΙΑΔΙΚΤΥΑΚΗ ΕΦΑΡΜΟΓΗ ΠΑΡΑΚΟΛΟΥΘΗΣΗΣ &amp; ΔΙΑΧΕΙΡΙΣΗΣ </a:t>
              </a: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ΕΞΥΠΝΩΝ ΣΥΣΚΕΥΩΝ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: </a:t>
              </a:r>
              <a:endParaRPr lang="el-G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ΣΧΕΔΙΑΣΜΟΣ &amp; ΥΛΟΠΟΙΗΣΗ ΓΙΑ ΕΞΥΠΝΑ ΣΠΙΤΙΑ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Επιβλέπων: Κατσαβούνης Στέφανος, Αναπληρωτής Καθηγητής</a:t>
              </a:r>
            </a:p>
          </p:txBody>
        </p:sp>
      </p:grp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C5C6E8D7-75AA-4798-9608-F5C5EBCD0CC3}"/>
              </a:ext>
            </a:extLst>
          </p:cNvPr>
          <p:cNvSpPr/>
          <p:nvPr/>
        </p:nvSpPr>
        <p:spPr>
          <a:xfrm>
            <a:off x="2204559" y="687135"/>
            <a:ext cx="1116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>
                <a:solidFill>
                  <a:schemeClr val="bg1"/>
                </a:solidFill>
                <a:latin typeface="+mj-lt"/>
              </a:rPr>
              <a:t>Τμήμα Μηχανικών Παραγωγής και Διοίκησης</a:t>
            </a:r>
          </a:p>
          <a:p>
            <a:r>
              <a:rPr lang="el-GR" sz="4000" b="1" dirty="0">
                <a:solidFill>
                  <a:schemeClr val="bg1"/>
                </a:solidFill>
              </a:rPr>
              <a:t>Δημοκρίτειο Πανεπιστήμιο Θράκης</a:t>
            </a:r>
            <a:endParaRPr lang="en-US" sz="4000" b="1" dirty="0">
              <a:solidFill>
                <a:schemeClr val="bg1"/>
              </a:solidFill>
              <a:latin typeface="Montserrat"/>
            </a:endParaRPr>
          </a:p>
          <a:p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043E1-C948-4011-B55F-8B4A7E3A2254}"/>
              </a:ext>
            </a:extLst>
          </p:cNvPr>
          <p:cNvSpPr txBox="1"/>
          <p:nvPr/>
        </p:nvSpPr>
        <p:spPr>
          <a:xfrm>
            <a:off x="18089348" y="11714368"/>
            <a:ext cx="5298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4000" dirty="0">
                <a:solidFill>
                  <a:schemeClr val="bg1"/>
                </a:solidFill>
              </a:rPr>
              <a:t>Μησσήν Στέφανος</a:t>
            </a:r>
            <a:endParaRPr lang="el-GR" sz="4000" i="1" dirty="0">
              <a:solidFill>
                <a:schemeClr val="bg1"/>
              </a:solidFill>
            </a:endParaRPr>
          </a:p>
          <a:p>
            <a:pPr algn="r"/>
            <a:r>
              <a:rPr lang="el-GR" sz="4000" i="1" dirty="0">
                <a:solidFill>
                  <a:schemeClr val="bg1"/>
                </a:solidFill>
              </a:rPr>
              <a:t>Α</a:t>
            </a:r>
            <a:r>
              <a:rPr lang="en-US" sz="4000" i="1" dirty="0">
                <a:solidFill>
                  <a:schemeClr val="bg1"/>
                </a:solidFill>
              </a:rPr>
              <a:t>.</a:t>
            </a:r>
            <a:r>
              <a:rPr lang="el-GR" sz="4000" i="1" dirty="0">
                <a:solidFill>
                  <a:schemeClr val="bg1"/>
                </a:solidFill>
              </a:rPr>
              <a:t>Μ</a:t>
            </a:r>
            <a:r>
              <a:rPr lang="en-US" sz="4000" i="1" dirty="0">
                <a:solidFill>
                  <a:schemeClr val="bg1"/>
                </a:solidFill>
              </a:rPr>
              <a:t>.: 91432</a:t>
            </a:r>
            <a:endParaRPr lang="el-GR" sz="4000" i="1" dirty="0">
              <a:solidFill>
                <a:schemeClr val="bg1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1ECE31A-DE94-40A6-8338-686AF20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r="18660"/>
          <a:stretch>
            <a:fillRect/>
          </a:stretch>
        </p:blipFill>
        <p:spPr bwMode="auto">
          <a:xfrm>
            <a:off x="-256759" y="257613"/>
            <a:ext cx="2461318" cy="25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634257" cy="2594231"/>
            <a:chOff x="8759692" y="5383486"/>
            <a:chExt cx="8634257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2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8634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ΘΕΩΡΗΤΙΚΩΝ ΥΠΟΒΑΘΡΟ ΕΝΝΟΙΩΝ &amp; ΕΞΟΠΛΙΣΜΟΥ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629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dirty="0">
                  <a:solidFill>
                    <a:srgbClr val="737572"/>
                  </a:solidFill>
                  <a:latin typeface="Calibri" panose="020F0502020204030204"/>
                </a:rPr>
                <a:t>2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11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6035944" y="2437713"/>
            <a:ext cx="1177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Γλώσσες Προγραμματισμού που χρησιμοποιήθηκαν</a:t>
            </a:r>
            <a:r>
              <a:rPr lang="en-US" sz="40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000" b="1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A2F2DC4F-4659-46E8-8034-4650AF4F7812}"/>
              </a:ext>
            </a:extLst>
          </p:cNvPr>
          <p:cNvGrpSpPr/>
          <p:nvPr/>
        </p:nvGrpSpPr>
        <p:grpSpPr>
          <a:xfrm>
            <a:off x="2489272" y="3794927"/>
            <a:ext cx="5432373" cy="5898433"/>
            <a:chOff x="2489272" y="3794927"/>
            <a:chExt cx="5432373" cy="58984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77AE7-2D6D-4411-A2C0-18EB04A271F9}"/>
                </a:ext>
              </a:extLst>
            </p:cNvPr>
            <p:cNvSpPr txBox="1"/>
            <p:nvPr/>
          </p:nvSpPr>
          <p:spPr>
            <a:xfrm>
              <a:off x="2610983" y="3794927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Διαδικτυακή Εφαρμογή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D1E166-AA1A-4856-A1E3-676E8173CF42}"/>
                </a:ext>
              </a:extLst>
            </p:cNvPr>
            <p:cNvSpPr txBox="1"/>
            <p:nvPr/>
          </p:nvSpPr>
          <p:spPr>
            <a:xfrm>
              <a:off x="2489273" y="5129244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HTML 5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" name="Εικόνα 3">
              <a:extLst>
                <a:ext uri="{FF2B5EF4-FFF2-40B4-BE49-F238E27FC236}">
                  <a16:creationId xmlns:a16="http://schemas.microsoft.com/office/drawing/2014/main" id="{4900FD21-7784-43D0-BBCC-7CBAA10EB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944" y="4831266"/>
              <a:ext cx="1242289" cy="124228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DEC943-D7D5-466E-81B9-E43BFD0815A8}"/>
                </a:ext>
              </a:extLst>
            </p:cNvPr>
            <p:cNvSpPr txBox="1"/>
            <p:nvPr/>
          </p:nvSpPr>
          <p:spPr>
            <a:xfrm>
              <a:off x="2489273" y="6858000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CSS 3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4" name="Εικόνα 43">
              <a:extLst>
                <a:ext uri="{FF2B5EF4-FFF2-40B4-BE49-F238E27FC236}">
                  <a16:creationId xmlns:a16="http://schemas.microsoft.com/office/drawing/2014/main" id="{0CE3B0B5-5342-4715-9AA6-88750925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944" y="6560022"/>
              <a:ext cx="1242289" cy="124228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61F867-DF3F-4B6C-99A6-7308C30897C5}"/>
                </a:ext>
              </a:extLst>
            </p:cNvPr>
            <p:cNvSpPr txBox="1"/>
            <p:nvPr/>
          </p:nvSpPr>
          <p:spPr>
            <a:xfrm>
              <a:off x="2489272" y="8586756"/>
              <a:ext cx="277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JavaScript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52" name="Εικόνα 51">
              <a:extLst>
                <a:ext uri="{FF2B5EF4-FFF2-40B4-BE49-F238E27FC236}">
                  <a16:creationId xmlns:a16="http://schemas.microsoft.com/office/drawing/2014/main" id="{30A4E7C1-078C-475A-97E8-F5DDA46CC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189" y="8288778"/>
              <a:ext cx="2498456" cy="1404582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BBC8CDBD-1427-43E0-9283-A068BB1071E4}"/>
              </a:ext>
            </a:extLst>
          </p:cNvPr>
          <p:cNvGrpSpPr/>
          <p:nvPr/>
        </p:nvGrpSpPr>
        <p:grpSpPr>
          <a:xfrm>
            <a:off x="9641510" y="3688854"/>
            <a:ext cx="5313092" cy="4304822"/>
            <a:chOff x="9641510" y="3688854"/>
            <a:chExt cx="5313092" cy="4304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B3F303B-A153-43A0-AEC3-9611C0998498}"/>
                </a:ext>
              </a:extLst>
            </p:cNvPr>
            <p:cNvSpPr txBox="1"/>
            <p:nvPr/>
          </p:nvSpPr>
          <p:spPr>
            <a:xfrm>
              <a:off x="9643940" y="3688854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Τοπικός Διακομιστής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149872-6D9A-4448-9C20-30F09D54AD14}"/>
                </a:ext>
              </a:extLst>
            </p:cNvPr>
            <p:cNvSpPr txBox="1"/>
            <p:nvPr/>
          </p:nvSpPr>
          <p:spPr>
            <a:xfrm>
              <a:off x="9643940" y="5129244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PHP 7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58" name="Εικόνα 57">
              <a:extLst>
                <a:ext uri="{FF2B5EF4-FFF2-40B4-BE49-F238E27FC236}">
                  <a16:creationId xmlns:a16="http://schemas.microsoft.com/office/drawing/2014/main" id="{EF072341-0CA8-44F8-B8EF-79F4F644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611" y="4622259"/>
              <a:ext cx="1637909" cy="163790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082FD0-75A1-48FF-92FF-11E07FC7188E}"/>
                </a:ext>
              </a:extLst>
            </p:cNvPr>
            <p:cNvSpPr txBox="1"/>
            <p:nvPr/>
          </p:nvSpPr>
          <p:spPr>
            <a:xfrm>
              <a:off x="9641510" y="6862752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MySQL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5" name="Εικόνα 64">
              <a:extLst>
                <a:ext uri="{FF2B5EF4-FFF2-40B4-BE49-F238E27FC236}">
                  <a16:creationId xmlns:a16="http://schemas.microsoft.com/office/drawing/2014/main" id="{FDE7C4BB-1D92-4D8E-A1D2-4B54CEA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941" y="6355767"/>
              <a:ext cx="1637909" cy="1637909"/>
            </a:xfrm>
            <a:prstGeom prst="rect">
              <a:avLst/>
            </a:prstGeom>
          </p:spPr>
        </p:pic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373C60B-05C7-447D-ADC4-2B35DCA33189}"/>
              </a:ext>
            </a:extLst>
          </p:cNvPr>
          <p:cNvGrpSpPr/>
          <p:nvPr/>
        </p:nvGrpSpPr>
        <p:grpSpPr>
          <a:xfrm>
            <a:off x="17105150" y="3795094"/>
            <a:ext cx="5432372" cy="5898266"/>
            <a:chOff x="17105150" y="3795094"/>
            <a:chExt cx="5432372" cy="589826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8F64D9-F85D-4695-956C-371A4D481744}"/>
                </a:ext>
              </a:extLst>
            </p:cNvPr>
            <p:cNvSpPr txBox="1"/>
            <p:nvPr/>
          </p:nvSpPr>
          <p:spPr>
            <a:xfrm>
              <a:off x="17226860" y="3795094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Μικροελεγκτές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E1993E-07E9-493B-8512-A6410FBE91CA}"/>
                </a:ext>
              </a:extLst>
            </p:cNvPr>
            <p:cNvSpPr txBox="1"/>
            <p:nvPr/>
          </p:nvSpPr>
          <p:spPr>
            <a:xfrm>
              <a:off x="17105150" y="5129411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C++ *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8" name="Εικόνα 67">
              <a:extLst>
                <a:ext uri="{FF2B5EF4-FFF2-40B4-BE49-F238E27FC236}">
                  <a16:creationId xmlns:a16="http://schemas.microsoft.com/office/drawing/2014/main" id="{B35CF739-DFC1-4027-99E6-C2595CF2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1821" y="4622426"/>
              <a:ext cx="1637909" cy="163790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476C37A-AD70-4BEC-AFEA-8F1D847FD4CA}"/>
                </a:ext>
              </a:extLst>
            </p:cNvPr>
            <p:cNvSpPr txBox="1"/>
            <p:nvPr/>
          </p:nvSpPr>
          <p:spPr>
            <a:xfrm>
              <a:off x="17105150" y="6886766"/>
              <a:ext cx="2798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Processing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0" name="Εικόνα 69">
              <a:extLst>
                <a:ext uri="{FF2B5EF4-FFF2-40B4-BE49-F238E27FC236}">
                  <a16:creationId xmlns:a16="http://schemas.microsoft.com/office/drawing/2014/main" id="{F3D00237-8CA2-480F-BAD6-B527F11D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0072" y="6477519"/>
              <a:ext cx="1457668" cy="145766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EE85BD-B23F-468C-85AB-2686B2340CB5}"/>
                </a:ext>
              </a:extLst>
            </p:cNvPr>
            <p:cNvSpPr txBox="1"/>
            <p:nvPr/>
          </p:nvSpPr>
          <p:spPr>
            <a:xfrm>
              <a:off x="17105150" y="8616927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Wiring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2" name="Εικόνα 71">
              <a:extLst>
                <a:ext uri="{FF2B5EF4-FFF2-40B4-BE49-F238E27FC236}">
                  <a16:creationId xmlns:a16="http://schemas.microsoft.com/office/drawing/2014/main" id="{7D149E0B-F280-4C4A-9702-C61F76AA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0072" y="8235692"/>
              <a:ext cx="1457668" cy="145766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B67E170-ACFC-4B7B-8236-0459F6DD40B6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7451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12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8120519" y="2692140"/>
            <a:ext cx="825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4000" b="1" noProof="0" dirty="0">
                <a:solidFill>
                  <a:srgbClr val="445469"/>
                </a:solidFill>
                <a:latin typeface="Montserrat Bold"/>
              </a:rPr>
              <a:t>Βιβλιοθήκες</a:t>
            </a:r>
            <a:r>
              <a:rPr kumimoji="0" lang="el-GR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που χρησιμοποιήθηκαν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:</a:t>
            </a:r>
            <a:endParaRPr kumimoji="0" lang="el-GR" sz="40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6C4F0EB-0671-464D-ADFB-F747878C73A0}"/>
              </a:ext>
            </a:extLst>
          </p:cNvPr>
          <p:cNvGrpSpPr/>
          <p:nvPr/>
        </p:nvGrpSpPr>
        <p:grpSpPr>
          <a:xfrm>
            <a:off x="1387307" y="4855691"/>
            <a:ext cx="4353451" cy="4616577"/>
            <a:chOff x="1387307" y="4855691"/>
            <a:chExt cx="4353451" cy="46165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F42B31-FC28-4992-A4F8-E2A1591E3968}"/>
                </a:ext>
              </a:extLst>
            </p:cNvPr>
            <p:cNvSpPr txBox="1"/>
            <p:nvPr/>
          </p:nvSpPr>
          <p:spPr>
            <a:xfrm>
              <a:off x="1994867" y="4855691"/>
              <a:ext cx="3271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 err="1">
                  <a:solidFill>
                    <a:srgbClr val="445469"/>
                  </a:solidFill>
                  <a:latin typeface="Montserrat Bold"/>
                </a:rPr>
                <a:t>BootStrap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 4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39" name="Εικόνα 38">
              <a:extLst>
                <a:ext uri="{FF2B5EF4-FFF2-40B4-BE49-F238E27FC236}">
                  <a16:creationId xmlns:a16="http://schemas.microsoft.com/office/drawing/2014/main" id="{F0E2EB9E-F7D3-4D49-9117-73B568F6A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07" y="6444745"/>
              <a:ext cx="4353451" cy="3027523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1D4CBD0D-27F3-4959-8CED-93629631C9A4}"/>
              </a:ext>
            </a:extLst>
          </p:cNvPr>
          <p:cNvGrpSpPr/>
          <p:nvPr/>
        </p:nvGrpSpPr>
        <p:grpSpPr>
          <a:xfrm>
            <a:off x="8373323" y="4855691"/>
            <a:ext cx="7563852" cy="4945007"/>
            <a:chOff x="8373323" y="4855691"/>
            <a:chExt cx="7563852" cy="49450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2DBAA7-31FA-4456-8CD4-A20CBB318115}"/>
                </a:ext>
              </a:extLst>
            </p:cNvPr>
            <p:cNvSpPr txBox="1"/>
            <p:nvPr/>
          </p:nvSpPr>
          <p:spPr>
            <a:xfrm>
              <a:off x="10903889" y="4855691"/>
              <a:ext cx="2777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Charts.JS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1" name="Εικόνα 40">
              <a:extLst>
                <a:ext uri="{FF2B5EF4-FFF2-40B4-BE49-F238E27FC236}">
                  <a16:creationId xmlns:a16="http://schemas.microsoft.com/office/drawing/2014/main" id="{D91EE2B9-8A91-40E8-B29D-93E189F8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323" y="5836475"/>
              <a:ext cx="7563852" cy="3964223"/>
            </a:xfrm>
            <a:prstGeom prst="rect">
              <a:avLst/>
            </a:prstGeom>
          </p:spPr>
        </p:pic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3BA17B3E-E8A6-4070-A17D-8D0D4856EDBB}"/>
              </a:ext>
            </a:extLst>
          </p:cNvPr>
          <p:cNvGrpSpPr/>
          <p:nvPr/>
        </p:nvGrpSpPr>
        <p:grpSpPr>
          <a:xfrm>
            <a:off x="18839002" y="4855690"/>
            <a:ext cx="3240356" cy="4616578"/>
            <a:chOff x="18839002" y="4855690"/>
            <a:chExt cx="3240356" cy="46165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3F2B7D-D2A6-4C79-A7DC-FD74B45C1D2C}"/>
                </a:ext>
              </a:extLst>
            </p:cNvPr>
            <p:cNvSpPr txBox="1"/>
            <p:nvPr/>
          </p:nvSpPr>
          <p:spPr>
            <a:xfrm>
              <a:off x="19302317" y="4855690"/>
              <a:ext cx="277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 err="1">
                  <a:solidFill>
                    <a:srgbClr val="445469"/>
                  </a:solidFill>
                  <a:latin typeface="Montserrat Bold"/>
                </a:rPr>
                <a:t>JQuery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6" name="Εικόνα 45">
              <a:extLst>
                <a:ext uri="{FF2B5EF4-FFF2-40B4-BE49-F238E27FC236}">
                  <a16:creationId xmlns:a16="http://schemas.microsoft.com/office/drawing/2014/main" id="{5972450C-F694-4320-B8A5-0E0B4869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002" y="6391330"/>
              <a:ext cx="3080938" cy="308093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52FBFB-3739-40ED-88B6-883A5E0E4E7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8973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</a:t>
            </a:r>
            <a:r>
              <a:rPr kumimoji="0" lang="el-GR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Εξοπλισμός -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A18C8BA-9CB9-40EA-98D7-D72D151F3C7D}"/>
              </a:ext>
            </a:extLst>
          </p:cNvPr>
          <p:cNvGrpSpPr/>
          <p:nvPr/>
        </p:nvGrpSpPr>
        <p:grpSpPr>
          <a:xfrm>
            <a:off x="2489273" y="2620892"/>
            <a:ext cx="11895510" cy="4412688"/>
            <a:chOff x="2489273" y="2620892"/>
            <a:chExt cx="11895510" cy="4412688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73" y="3626271"/>
              <a:ext cx="4690014" cy="34073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2871036" y="2681717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Arduino Uno Rev3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093" y="3336702"/>
              <a:ext cx="3796938" cy="352129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0115431" y="2620892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WeMos D1 R2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83385D3-DFBB-4A50-9904-BBAD01DF3B9D}"/>
              </a:ext>
            </a:extLst>
          </p:cNvPr>
          <p:cNvGrpSpPr/>
          <p:nvPr/>
        </p:nvGrpSpPr>
        <p:grpSpPr>
          <a:xfrm>
            <a:off x="17619728" y="2620891"/>
            <a:ext cx="5237540" cy="4232615"/>
            <a:chOff x="17619728" y="2620891"/>
            <a:chExt cx="5237540" cy="4232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BE560A-6EE4-4839-89EC-1B012B178833}"/>
                </a:ext>
              </a:extLst>
            </p:cNvPr>
            <p:cNvSpPr txBox="1"/>
            <p:nvPr/>
          </p:nvSpPr>
          <p:spPr>
            <a:xfrm>
              <a:off x="18587916" y="2620891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DHT 22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24" name="Εικόνα 23">
              <a:extLst>
                <a:ext uri="{FF2B5EF4-FFF2-40B4-BE49-F238E27FC236}">
                  <a16:creationId xmlns:a16="http://schemas.microsoft.com/office/drawing/2014/main" id="{E9775377-995C-425D-ABD6-3D397226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9728" y="3267222"/>
              <a:ext cx="3586284" cy="3586284"/>
            </a:xfrm>
            <a:prstGeom prst="rect">
              <a:avLst/>
            </a:prstGeom>
          </p:spPr>
        </p:pic>
      </p:grp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0F34FBB-CC65-4596-9456-722199759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0" y="8300835"/>
            <a:ext cx="4062803" cy="2918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1DAC0-882F-4498-9AD8-8BF2DD323D50}"/>
              </a:ext>
            </a:extLst>
          </p:cNvPr>
          <p:cNvSpPr txBox="1"/>
          <p:nvPr/>
        </p:nvSpPr>
        <p:spPr>
          <a:xfrm>
            <a:off x="2353324" y="7344042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Ethernet Shield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A75ACED4-8F27-445C-9F46-1F6A2F9E0E8D}"/>
              </a:ext>
            </a:extLst>
          </p:cNvPr>
          <p:cNvGrpSpPr/>
          <p:nvPr/>
        </p:nvGrpSpPr>
        <p:grpSpPr>
          <a:xfrm>
            <a:off x="9572521" y="7399861"/>
            <a:ext cx="12252975" cy="4481970"/>
            <a:chOff x="9572521" y="7399861"/>
            <a:chExt cx="12252975" cy="4481970"/>
          </a:xfrm>
        </p:grpSpPr>
        <p:pic>
          <p:nvPicPr>
            <p:cNvPr id="29" name="Εικόνα 28">
              <a:extLst>
                <a:ext uri="{FF2B5EF4-FFF2-40B4-BE49-F238E27FC236}">
                  <a16:creationId xmlns:a16="http://schemas.microsoft.com/office/drawing/2014/main" id="{D962D135-6B5A-41E4-AB27-142ECC74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589" y="7819028"/>
              <a:ext cx="4062803" cy="40628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635797-BE92-454E-AE0B-1DB86E080093}"/>
                </a:ext>
              </a:extLst>
            </p:cNvPr>
            <p:cNvSpPr txBox="1"/>
            <p:nvPr/>
          </p:nvSpPr>
          <p:spPr>
            <a:xfrm>
              <a:off x="9572521" y="7399861"/>
              <a:ext cx="5304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Breadboard 400 pins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35" name="Εικόνα 34">
              <a:extLst>
                <a:ext uri="{FF2B5EF4-FFF2-40B4-BE49-F238E27FC236}">
                  <a16:creationId xmlns:a16="http://schemas.microsoft.com/office/drawing/2014/main" id="{DF2A0A30-199C-4356-8AF2-8463681CC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3789" y="8001333"/>
              <a:ext cx="3535108" cy="321785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285E1-6B7F-4AE9-B273-BE3949C85F9F}"/>
                </a:ext>
              </a:extLst>
            </p:cNvPr>
            <p:cNvSpPr txBox="1"/>
            <p:nvPr/>
          </p:nvSpPr>
          <p:spPr>
            <a:xfrm>
              <a:off x="16520720" y="7399861"/>
              <a:ext cx="5304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Router TG585 v7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02F-20A1-41C0-A100-315943941119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28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 Εξοπλισμός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225D4BBE-B673-40A3-BC8B-D9DD9F9DDA01}"/>
              </a:ext>
            </a:extLst>
          </p:cNvPr>
          <p:cNvGrpSpPr/>
          <p:nvPr/>
        </p:nvGrpSpPr>
        <p:grpSpPr>
          <a:xfrm>
            <a:off x="2091966" y="3815485"/>
            <a:ext cx="4269352" cy="5607633"/>
            <a:chOff x="2091966" y="3815485"/>
            <a:chExt cx="4269352" cy="560763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966" y="5449401"/>
              <a:ext cx="3973717" cy="39737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2091966" y="3815485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Καλώδια 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Jumper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14FDF16-46B3-4302-BE11-63BA20E976FB}"/>
              </a:ext>
            </a:extLst>
          </p:cNvPr>
          <p:cNvGrpSpPr/>
          <p:nvPr/>
        </p:nvGrpSpPr>
        <p:grpSpPr>
          <a:xfrm>
            <a:off x="9488761" y="3815484"/>
            <a:ext cx="5294898" cy="5992780"/>
            <a:chOff x="9488761" y="3815484"/>
            <a:chExt cx="5294898" cy="5992780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522" y="4993689"/>
              <a:ext cx="4814575" cy="48145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76BA02-CF7B-4031-9B66-793C2C5A633D}"/>
                </a:ext>
              </a:extLst>
            </p:cNvPr>
            <p:cNvSpPr txBox="1"/>
            <p:nvPr/>
          </p:nvSpPr>
          <p:spPr>
            <a:xfrm>
              <a:off x="9488761" y="3815484"/>
              <a:ext cx="5294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l-G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Καλ</a:t>
              </a:r>
              <a:r>
                <a:rPr lang="el-GR" dirty="0" err="1">
                  <a:solidFill>
                    <a:srgbClr val="445469"/>
                  </a:solidFill>
                  <a:latin typeface="Montserrat Bold"/>
                </a:rPr>
                <a:t>ώδιο</a:t>
              </a: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 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RJ45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Ethernet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7C62D639-4F35-49C4-90C6-87CD0109487A}"/>
              </a:ext>
            </a:extLst>
          </p:cNvPr>
          <p:cNvGrpSpPr/>
          <p:nvPr/>
        </p:nvGrpSpPr>
        <p:grpSpPr>
          <a:xfrm>
            <a:off x="17108761" y="3815485"/>
            <a:ext cx="5294898" cy="5992779"/>
            <a:chOff x="17108761" y="3815485"/>
            <a:chExt cx="5294898" cy="59927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7108761" y="3815485"/>
              <a:ext cx="5294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l-G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Καλ</a:t>
              </a:r>
              <a:r>
                <a:rPr lang="el-GR" dirty="0" err="1">
                  <a:solidFill>
                    <a:srgbClr val="445469"/>
                  </a:solidFill>
                  <a:latin typeface="Montserrat Bold"/>
                </a:rPr>
                <a:t>ώδια</a:t>
              </a: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 Τροφοδοσίας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34" name="Εικόνα 33">
              <a:extLst>
                <a:ext uri="{FF2B5EF4-FFF2-40B4-BE49-F238E27FC236}">
                  <a16:creationId xmlns:a16="http://schemas.microsoft.com/office/drawing/2014/main" id="{15DDA1AC-60A0-4AC4-9906-32FD403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7055" y="4993689"/>
              <a:ext cx="4798308" cy="481457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408546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88076" y="1414546"/>
            <a:ext cx="619778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7832234-BC33-4719-B53D-90DF43F66719}"/>
              </a:ext>
            </a:extLst>
          </p:cNvPr>
          <p:cNvGrpSpPr/>
          <p:nvPr/>
        </p:nvGrpSpPr>
        <p:grpSpPr>
          <a:xfrm>
            <a:off x="1607872" y="3815482"/>
            <a:ext cx="4269352" cy="4942143"/>
            <a:chOff x="1607872" y="3815482"/>
            <a:chExt cx="4269352" cy="494214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967" y="5457681"/>
              <a:ext cx="3313752" cy="32999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1607872" y="3815482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Visual Studio Code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D6F42F02-63C5-4186-BCD7-979BD120438A}"/>
              </a:ext>
            </a:extLst>
          </p:cNvPr>
          <p:cNvGrpSpPr/>
          <p:nvPr/>
        </p:nvGrpSpPr>
        <p:grpSpPr>
          <a:xfrm>
            <a:off x="7690985" y="3815482"/>
            <a:ext cx="3299944" cy="4939375"/>
            <a:chOff x="7690985" y="3815482"/>
            <a:chExt cx="3299944" cy="4939375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985" y="5454913"/>
              <a:ext cx="3299944" cy="329994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76BA02-CF7B-4031-9B66-793C2C5A633D}"/>
                </a:ext>
              </a:extLst>
            </p:cNvPr>
            <p:cNvSpPr txBox="1"/>
            <p:nvPr/>
          </p:nvSpPr>
          <p:spPr>
            <a:xfrm>
              <a:off x="8164220" y="3815482"/>
              <a:ext cx="2353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Brackets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7366B6D7-0A16-4893-AEB4-A4F27FC5FD4C}"/>
              </a:ext>
            </a:extLst>
          </p:cNvPr>
          <p:cNvGrpSpPr/>
          <p:nvPr/>
        </p:nvGrpSpPr>
        <p:grpSpPr>
          <a:xfrm>
            <a:off x="13014749" y="3815483"/>
            <a:ext cx="3297176" cy="4818349"/>
            <a:chOff x="13014749" y="3815483"/>
            <a:chExt cx="3297176" cy="4818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3014749" y="3815483"/>
              <a:ext cx="3297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Arduino</a:t>
              </a:r>
              <a:r>
                <a:rPr kumimoji="0" lang="en-US" sz="3600" b="0" i="0" u="none" strike="noStrike" kern="1200" cap="none" spc="0" normalizeH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 IDE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34" name="Εικόνα 33">
              <a:extLst>
                <a:ext uri="{FF2B5EF4-FFF2-40B4-BE49-F238E27FC236}">
                  <a16:creationId xmlns:a16="http://schemas.microsoft.com/office/drawing/2014/main" id="{15DDA1AC-60A0-4AC4-9906-32FD403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4749" y="5336656"/>
              <a:ext cx="3297176" cy="329717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E08B067A-2F98-4FC7-B842-C2ECA98949ED}"/>
              </a:ext>
            </a:extLst>
          </p:cNvPr>
          <p:cNvGrpSpPr/>
          <p:nvPr/>
        </p:nvGrpSpPr>
        <p:grpSpPr>
          <a:xfrm>
            <a:off x="18808980" y="3815483"/>
            <a:ext cx="3271416" cy="4818349"/>
            <a:chOff x="18808980" y="3815483"/>
            <a:chExt cx="3271416" cy="48183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790025-703E-4238-8AE5-528E82AE90C5}"/>
                </a:ext>
              </a:extLst>
            </p:cNvPr>
            <p:cNvSpPr txBox="1"/>
            <p:nvPr/>
          </p:nvSpPr>
          <p:spPr>
            <a:xfrm>
              <a:off x="19326686" y="3815483"/>
              <a:ext cx="2236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XAMPP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FF391913-2E8A-4407-810C-8C7E1B37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8980" y="5336656"/>
              <a:ext cx="3271416" cy="329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89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5" y="3625389"/>
            <a:ext cx="8150159" cy="2579943"/>
            <a:chOff x="8759695" y="5397774"/>
            <a:chExt cx="8150159" cy="2579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73980" y="5397774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ΥΛΙΚΟ ΜΕΡΟΣ &amp;</a:t>
              </a:r>
              <a:r>
                <a:rPr lang="en-US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ΣΥΝΔΕΣΜΟΛΟΓΙΑ ΣΥΣΤΗΜΑΤΟΣ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893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lang="en-US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5A99F6-E8AB-4BE8-A9F4-8D4C4A35A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047" y="2794155"/>
            <a:ext cx="7559400" cy="450664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493C9D-1A91-40D1-8570-0634BF427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048" y="7773492"/>
            <a:ext cx="7559400" cy="258809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0E9F9BA-DD66-4436-AB32-385EDE439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586" y="2794156"/>
            <a:ext cx="11148073" cy="7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46A7FC-AC43-4B6E-A158-96846CE0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325" y="3170547"/>
            <a:ext cx="7273902" cy="58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594EE5-5976-4FBE-88A0-782514EAE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677" y="3065929"/>
            <a:ext cx="9931509" cy="6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93760" y="1414546"/>
            <a:ext cx="358643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B63843F-6EB6-471A-BE15-30D89A53F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02" y="2289419"/>
            <a:ext cx="16243597" cy="90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463046" y="225155"/>
            <a:ext cx="54515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ΠΕΡΙΕΧΟΜΕΝΑ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2784718-126D-470D-B6B3-15B933C16E13}"/>
              </a:ext>
            </a:extLst>
          </p:cNvPr>
          <p:cNvGrpSpPr/>
          <p:nvPr/>
        </p:nvGrpSpPr>
        <p:grpSpPr>
          <a:xfrm>
            <a:off x="9434227" y="8848530"/>
            <a:ext cx="4130501" cy="2035044"/>
            <a:chOff x="9434227" y="8848530"/>
            <a:chExt cx="4130501" cy="2035044"/>
          </a:xfrm>
        </p:grpSpPr>
        <p:sp>
          <p:nvSpPr>
            <p:cNvPr id="46" name="TextBox 45"/>
            <p:cNvSpPr txBox="1"/>
            <p:nvPr/>
          </p:nvSpPr>
          <p:spPr>
            <a:xfrm>
              <a:off x="10663549" y="9633443"/>
              <a:ext cx="2901179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2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Συμπεράσματα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434227" y="8848530"/>
              <a:ext cx="1027845" cy="2035044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5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5</a:t>
              </a: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CBAF9E6-1C2D-4201-90D0-5ABA6CEAC906}"/>
              </a:ext>
            </a:extLst>
          </p:cNvPr>
          <p:cNvGrpSpPr/>
          <p:nvPr/>
        </p:nvGrpSpPr>
        <p:grpSpPr>
          <a:xfrm>
            <a:off x="12468777" y="5493136"/>
            <a:ext cx="10057877" cy="2183219"/>
            <a:chOff x="12468777" y="5493136"/>
            <a:chExt cx="10057877" cy="2183219"/>
          </a:xfrm>
        </p:grpSpPr>
        <p:sp>
          <p:nvSpPr>
            <p:cNvPr id="43" name="TextBox 42"/>
            <p:cNvSpPr txBox="1"/>
            <p:nvPr/>
          </p:nvSpPr>
          <p:spPr>
            <a:xfrm>
              <a:off x="14218097" y="5712464"/>
              <a:ext cx="8308557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Σχεδίαση και υλοποίηση διαδικτυακής εφαρμογής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44" name="Subtitle 2"/>
            <p:cNvSpPr txBox="1">
              <a:spLocks/>
            </p:cNvSpPr>
            <p:nvPr/>
          </p:nvSpPr>
          <p:spPr>
            <a:xfrm>
              <a:off x="14107550" y="6317262"/>
              <a:ext cx="8308557" cy="135909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Περιγραφή Βάσης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Παρουσίαση Λειτουργίας Διαδικτυακής Εφαρμογής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468777" y="5493136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4</a:t>
              </a: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A2408339-EFCB-4AA8-AFB8-E0A0C9E0AA81}"/>
              </a:ext>
            </a:extLst>
          </p:cNvPr>
          <p:cNvGrpSpPr/>
          <p:nvPr/>
        </p:nvGrpSpPr>
        <p:grpSpPr>
          <a:xfrm>
            <a:off x="1697228" y="5560541"/>
            <a:ext cx="9215222" cy="2750174"/>
            <a:chOff x="1697228" y="5560541"/>
            <a:chExt cx="9215222" cy="2750174"/>
          </a:xfrm>
        </p:grpSpPr>
        <p:sp>
          <p:nvSpPr>
            <p:cNvPr id="72" name="TextBox 71"/>
            <p:cNvSpPr txBox="1"/>
            <p:nvPr/>
          </p:nvSpPr>
          <p:spPr>
            <a:xfrm>
              <a:off x="3391304" y="5712291"/>
              <a:ext cx="7452168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Θεωρητικό Υπόβαθρο εννοιών &amp; εξοπλισμού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3" name="Subtitle 2"/>
            <p:cNvSpPr txBox="1">
              <a:spLocks/>
            </p:cNvSpPr>
            <p:nvPr/>
          </p:nvSpPr>
          <p:spPr>
            <a:xfrm>
              <a:off x="3280757" y="6317089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Γλώσσες Προγραμματισμού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Υλικός Εξοπλισμός – </a:t>
              </a:r>
              <a:r>
                <a: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Hardware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Πλατφόρμες Ανάπτυξης Λογισμικού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97228" y="5560541"/>
              <a:ext cx="1042273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9E6E878-472D-419B-8205-87A765188A0C}"/>
              </a:ext>
            </a:extLst>
          </p:cNvPr>
          <p:cNvGrpSpPr/>
          <p:nvPr/>
        </p:nvGrpSpPr>
        <p:grpSpPr>
          <a:xfrm>
            <a:off x="12468777" y="2328600"/>
            <a:ext cx="9159919" cy="2820718"/>
            <a:chOff x="12468777" y="2328600"/>
            <a:chExt cx="9159919" cy="2820718"/>
          </a:xfrm>
        </p:grpSpPr>
        <p:sp>
          <p:nvSpPr>
            <p:cNvPr id="66" name="TextBox 65"/>
            <p:cNvSpPr txBox="1"/>
            <p:nvPr/>
          </p:nvSpPr>
          <p:spPr>
            <a:xfrm>
              <a:off x="14107550" y="2550894"/>
              <a:ext cx="734463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Υλικό μέρος και συνδεσμολογία συστήματος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67" name="Subtitle 2"/>
            <p:cNvSpPr txBox="1">
              <a:spLocks/>
            </p:cNvSpPr>
            <p:nvPr/>
          </p:nvSpPr>
          <p:spPr>
            <a:xfrm>
              <a:off x="13997003" y="3155692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Συνδεσμολογία Συστημάτων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Συλλογή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Υπολογισμός κόστους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468777" y="2328600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199EA93-7C7C-4FC6-8EFE-8C4A055C8AF0}"/>
              </a:ext>
            </a:extLst>
          </p:cNvPr>
          <p:cNvGrpSpPr/>
          <p:nvPr/>
        </p:nvGrpSpPr>
        <p:grpSpPr>
          <a:xfrm>
            <a:off x="2008212" y="2328600"/>
            <a:ext cx="5558780" cy="2683841"/>
            <a:chOff x="2008212" y="2328600"/>
            <a:chExt cx="5558780" cy="2683841"/>
          </a:xfrm>
        </p:grpSpPr>
        <p:sp>
          <p:nvSpPr>
            <p:cNvPr id="68" name="TextBox 67"/>
            <p:cNvSpPr txBox="1"/>
            <p:nvPr/>
          </p:nvSpPr>
          <p:spPr>
            <a:xfrm>
              <a:off x="3546796" y="2503272"/>
              <a:ext cx="175996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Εισαγωγή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1" name="Subtitle 2"/>
            <p:cNvSpPr txBox="1">
              <a:spLocks/>
            </p:cNvSpPr>
            <p:nvPr/>
          </p:nvSpPr>
          <p:spPr>
            <a:xfrm>
              <a:off x="3436250" y="3108070"/>
              <a:ext cx="4130742" cy="190437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Το πρόβλημα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Η ανάγκη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Στόχοι Διπλωματικής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08212" y="2328600"/>
              <a:ext cx="731289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</a:t>
              </a: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5593817-5FD2-42FD-B26E-D38D33EEFC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E49E5-48F7-49FE-92F3-BC18E1B6E335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endParaRPr lang="el-G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082101-ADB1-44C3-98E8-B2B8115FAAE7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264623" y="1414546"/>
            <a:ext cx="38447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20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3B07FC88-4A13-4126-84EF-4A12A6BC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14544"/>
              </p:ext>
            </p:extLst>
          </p:nvPr>
        </p:nvGraphicFramePr>
        <p:xfrm>
          <a:off x="7588282" y="3684475"/>
          <a:ext cx="15128843" cy="6500375"/>
        </p:xfrm>
        <a:graphic>
          <a:graphicData uri="http://schemas.openxmlformats.org/drawingml/2006/table">
            <a:tbl>
              <a:tblPr firstRow="1" firstCol="1" bandRow="1"/>
              <a:tblGrid>
                <a:gridCol w="6647280">
                  <a:extLst>
                    <a:ext uri="{9D8B030D-6E8A-4147-A177-3AD203B41FA5}">
                      <a16:colId xmlns:a16="http://schemas.microsoft.com/office/drawing/2014/main" val="1024962099"/>
                    </a:ext>
                  </a:extLst>
                </a:gridCol>
                <a:gridCol w="3464865">
                  <a:extLst>
                    <a:ext uri="{9D8B030D-6E8A-4147-A177-3AD203B41FA5}">
                      <a16:colId xmlns:a16="http://schemas.microsoft.com/office/drawing/2014/main" val="4158654121"/>
                    </a:ext>
                  </a:extLst>
                </a:gridCol>
                <a:gridCol w="5016698">
                  <a:extLst>
                    <a:ext uri="{9D8B030D-6E8A-4147-A177-3AD203B41FA5}">
                      <a16:colId xmlns:a16="http://schemas.microsoft.com/office/drawing/2014/main" val="1984573777"/>
                    </a:ext>
                  </a:extLst>
                </a:gridCol>
              </a:tblGrid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Υλικό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Ποσότητα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Τιμή μονάδας (€)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80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Rev3 + 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 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6927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WeMos D1 R2 + microUSB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987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Shield W5100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683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Αισθητήρας DHT22/AM2302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16502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 Solderless Breadboard 400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98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(65 κομμάτια)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34089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RJ45 cable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27672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Ακρυλική βάση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7537"/>
                  </a:ext>
                </a:extLst>
              </a:tr>
              <a:tr h="9134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Σύνολο: 79,50€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899" marR="84899" marT="42449" marB="424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631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AB45DB-3625-4044-A12C-F1083BF023E4}"/>
              </a:ext>
            </a:extLst>
          </p:cNvPr>
          <p:cNvSpPr txBox="1"/>
          <p:nvPr/>
        </p:nvSpPr>
        <p:spPr>
          <a:xfrm>
            <a:off x="630142" y="5864005"/>
            <a:ext cx="6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4672C4"/>
                </a:solidFill>
                <a:latin typeface="Montserrat Bold"/>
              </a:rPr>
              <a:t>Συνολικό Κόστος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17073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594231"/>
            <a:chOff x="8759692" y="5383486"/>
            <a:chExt cx="8150162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ΣΧΕΔΙΑΣΗ &amp; ΥΛΟΠΟΙΗΣΗ ΤΗΣ ΔΙΑΔΙΚΤΥΑΚΗΣ ΕΦΑΡΜΟΓΗΣ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408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859448" y="225155"/>
            <a:ext cx="18658762" cy="1257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0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ΣΧΕΔΙΑΣΗ &amp; ΥΛΟΠΟΙΗΣΗ ΤΗΣ ΔΙΑΔΙΚΤΥΑΚΗΣ ΕΦΑΡΜΟΓΗΣ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4055" y="1414546"/>
            <a:ext cx="520584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2659A73-EA7E-4F3F-A9D3-0338DFB8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2689753"/>
            <a:ext cx="12601576" cy="9376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D12E8F-D332-414D-A3D1-3A4B85BBA094}"/>
              </a:ext>
            </a:extLst>
          </p:cNvPr>
          <p:cNvSpPr txBox="1"/>
          <p:nvPr/>
        </p:nvSpPr>
        <p:spPr>
          <a:xfrm>
            <a:off x="1915327" y="6442621"/>
            <a:ext cx="589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4672C4"/>
                </a:solidFill>
                <a:latin typeface="Montserrat Bold"/>
              </a:rPr>
              <a:t>users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user_log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devices_states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indoor_data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outdoor_data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FA32C-0B15-45F6-A237-D409E9A47E39}"/>
              </a:ext>
            </a:extLst>
          </p:cNvPr>
          <p:cNvSpPr txBox="1"/>
          <p:nvPr/>
        </p:nvSpPr>
        <p:spPr>
          <a:xfrm>
            <a:off x="1688012" y="4236107"/>
            <a:ext cx="58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smart_homie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FDD0E88-C990-4411-889D-A856D10A148B}"/>
              </a:ext>
            </a:extLst>
          </p:cNvPr>
          <p:cNvSpPr/>
          <p:nvPr/>
        </p:nvSpPr>
        <p:spPr>
          <a:xfrm>
            <a:off x="1329956" y="5598212"/>
            <a:ext cx="2507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5</a:t>
            </a:r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 Πίνακες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1A31F09-AF4D-47C8-99BE-D1E35A647A9F}"/>
              </a:ext>
            </a:extLst>
          </p:cNvPr>
          <p:cNvSpPr/>
          <p:nvPr/>
        </p:nvSpPr>
        <p:spPr>
          <a:xfrm>
            <a:off x="1155382" y="3528510"/>
            <a:ext cx="4519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1 Βάση Δεδομένων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41314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9131790" y="1414546"/>
            <a:ext cx="611039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Καρτέλες Διαδικτυακής Εφαρμογής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D17D3971-8458-4B4E-8DD4-24485746DD14}"/>
              </a:ext>
            </a:extLst>
          </p:cNvPr>
          <p:cNvGrpSpPr/>
          <p:nvPr/>
        </p:nvGrpSpPr>
        <p:grpSpPr>
          <a:xfrm>
            <a:off x="358026" y="3314304"/>
            <a:ext cx="11602506" cy="7231192"/>
            <a:chOff x="358026" y="3314304"/>
            <a:chExt cx="11602506" cy="7231192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5B9F87BF-0AFF-4AC6-8513-418826A6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26" y="3314304"/>
              <a:ext cx="11602506" cy="5849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Ορθογώνιο 27">
              <a:extLst>
                <a:ext uri="{FF2B5EF4-FFF2-40B4-BE49-F238E27FC236}">
                  <a16:creationId xmlns:a16="http://schemas.microsoft.com/office/drawing/2014/main" id="{F5524212-3C22-45C8-BD7E-50C04DB3F59E}"/>
                </a:ext>
              </a:extLst>
            </p:cNvPr>
            <p:cNvSpPr/>
            <p:nvPr/>
          </p:nvSpPr>
          <p:spPr>
            <a:xfrm>
              <a:off x="3899365" y="9837610"/>
              <a:ext cx="445250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Dashboard</a:t>
              </a:r>
            </a:p>
          </p:txBody>
        </p:sp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DA9292A1-0314-410F-8206-841E3FB5CC64}"/>
              </a:ext>
            </a:extLst>
          </p:cNvPr>
          <p:cNvGrpSpPr/>
          <p:nvPr/>
        </p:nvGrpSpPr>
        <p:grpSpPr>
          <a:xfrm>
            <a:off x="12236893" y="3307673"/>
            <a:ext cx="11782731" cy="7237823"/>
            <a:chOff x="12236893" y="3307673"/>
            <a:chExt cx="11782731" cy="7237823"/>
          </a:xfrm>
        </p:grpSpPr>
        <p:pic>
          <p:nvPicPr>
            <p:cNvPr id="27" name="Εικόνα 26">
              <a:extLst>
                <a:ext uri="{FF2B5EF4-FFF2-40B4-BE49-F238E27FC236}">
                  <a16:creationId xmlns:a16="http://schemas.microsoft.com/office/drawing/2014/main" id="{3A353812-31EA-4E5A-8ABC-70538A27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893" y="3307673"/>
              <a:ext cx="11782731" cy="5849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Ορθογώνιο 28">
              <a:extLst>
                <a:ext uri="{FF2B5EF4-FFF2-40B4-BE49-F238E27FC236}">
                  <a16:creationId xmlns:a16="http://schemas.microsoft.com/office/drawing/2014/main" id="{759700F6-E28D-4027-B362-D02EA930DAC2}"/>
                </a:ext>
              </a:extLst>
            </p:cNvPr>
            <p:cNvSpPr/>
            <p:nvPr/>
          </p:nvSpPr>
          <p:spPr>
            <a:xfrm>
              <a:off x="15902007" y="9837610"/>
              <a:ext cx="353558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Profile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2E42C3-F4EF-41AC-B1D8-97E52FC6E96D}"/>
              </a:ext>
            </a:extLst>
          </p:cNvPr>
          <p:cNvSpPr txBox="1"/>
          <p:nvPr/>
        </p:nvSpPr>
        <p:spPr>
          <a:xfrm>
            <a:off x="2859448" y="225155"/>
            <a:ext cx="18658762" cy="1257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0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ΣΧΕΔΙΑΣΗ &amp; ΥΛΟΠΟΙΗΣΗ ΤΗΣ ΔΙΑΔΙΚΤΥΑΚΗΣ ΕΦΑΡΜΟΓΗΣ</a:t>
            </a:r>
          </a:p>
        </p:txBody>
      </p:sp>
    </p:spTree>
    <p:extLst>
      <p:ext uri="{BB962C8B-B14F-4D97-AF65-F5344CB8AC3E}">
        <p14:creationId xmlns:p14="http://schemas.microsoft.com/office/powerpoint/2010/main" val="331745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9131790" y="1414546"/>
            <a:ext cx="611039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Καρτέλες Διαδικτυακής Εφαρμογής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256F04D-E6A6-40F7-856B-45EF74B11F08}"/>
              </a:ext>
            </a:extLst>
          </p:cNvPr>
          <p:cNvGrpSpPr/>
          <p:nvPr/>
        </p:nvGrpSpPr>
        <p:grpSpPr>
          <a:xfrm>
            <a:off x="358026" y="3361325"/>
            <a:ext cx="11602506" cy="7184171"/>
            <a:chOff x="358026" y="3361325"/>
            <a:chExt cx="11602506" cy="7184171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5B9F87BF-0AFF-4AC6-8513-418826A6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26" y="3361325"/>
              <a:ext cx="11602506" cy="57555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Ορθογώνιο 16">
              <a:extLst>
                <a:ext uri="{FF2B5EF4-FFF2-40B4-BE49-F238E27FC236}">
                  <a16:creationId xmlns:a16="http://schemas.microsoft.com/office/drawing/2014/main" id="{97DCC0DA-4E9A-4F28-9C6B-E3732E7D12E5}"/>
                </a:ext>
              </a:extLst>
            </p:cNvPr>
            <p:cNvSpPr/>
            <p:nvPr/>
          </p:nvSpPr>
          <p:spPr>
            <a:xfrm>
              <a:off x="3899365" y="9837610"/>
              <a:ext cx="33175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Users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8170F371-BB09-4F15-A4CD-ED0014CF9578}"/>
              </a:ext>
            </a:extLst>
          </p:cNvPr>
          <p:cNvGrpSpPr/>
          <p:nvPr/>
        </p:nvGrpSpPr>
        <p:grpSpPr>
          <a:xfrm>
            <a:off x="12253209" y="3307673"/>
            <a:ext cx="11750098" cy="7237823"/>
            <a:chOff x="12253209" y="3307673"/>
            <a:chExt cx="11750098" cy="7237823"/>
          </a:xfrm>
        </p:grpSpPr>
        <p:pic>
          <p:nvPicPr>
            <p:cNvPr id="27" name="Εικόνα 26">
              <a:extLst>
                <a:ext uri="{FF2B5EF4-FFF2-40B4-BE49-F238E27FC236}">
                  <a16:creationId xmlns:a16="http://schemas.microsoft.com/office/drawing/2014/main" id="{3A353812-31EA-4E5A-8ABC-70538A27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3209" y="3307673"/>
              <a:ext cx="11750098" cy="5849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Ορθογώνιο 17">
              <a:extLst>
                <a:ext uri="{FF2B5EF4-FFF2-40B4-BE49-F238E27FC236}">
                  <a16:creationId xmlns:a16="http://schemas.microsoft.com/office/drawing/2014/main" id="{87BCB0DA-2B05-4200-9462-9B62F465D024}"/>
                </a:ext>
              </a:extLst>
            </p:cNvPr>
            <p:cNvSpPr/>
            <p:nvPr/>
          </p:nvSpPr>
          <p:spPr>
            <a:xfrm>
              <a:off x="15650560" y="9837610"/>
              <a:ext cx="495539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Register User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B598B54-DF29-4A47-9942-3558296455F0}"/>
              </a:ext>
            </a:extLst>
          </p:cNvPr>
          <p:cNvSpPr txBox="1"/>
          <p:nvPr/>
        </p:nvSpPr>
        <p:spPr>
          <a:xfrm>
            <a:off x="2859448" y="225155"/>
            <a:ext cx="18658762" cy="1257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0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ΣΧΕΔΙΑΣΗ &amp; ΥΛΟΠΟΙΗΣΗ ΤΗΣ ΔΙΑΔΙΚΤΥΑΚΗΣ ΕΦΑΡΜΟΓΗΣ</a:t>
            </a:r>
          </a:p>
        </p:txBody>
      </p:sp>
    </p:spTree>
    <p:extLst>
      <p:ext uri="{BB962C8B-B14F-4D97-AF65-F5344CB8AC3E}">
        <p14:creationId xmlns:p14="http://schemas.microsoft.com/office/powerpoint/2010/main" val="748158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163344"/>
            <a:chOff x="8759692" y="5383486"/>
            <a:chExt cx="8150162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lang="en-US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ΣΥΜΠΕΡΑΣΜΑΤΑ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35454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220784" y="1076804"/>
            <a:ext cx="60586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ΣΥΜΠΕΡΑΣΜΑΤΑ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2B5E9-D321-4AD0-AE97-1732D819F7E7}"/>
              </a:ext>
            </a:extLst>
          </p:cNvPr>
          <p:cNvSpPr txBox="1"/>
          <p:nvPr/>
        </p:nvSpPr>
        <p:spPr>
          <a:xfrm>
            <a:off x="3108484" y="4037717"/>
            <a:ext cx="1692259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οικονομικής συσκευής καταγραφής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l-GR" sz="4000" dirty="0">
              <a:solidFill>
                <a:srgbClr val="009FCF"/>
              </a:solidFill>
              <a:latin typeface="Montserrat Bold"/>
            </a:endParaRPr>
          </a:p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374BED3-95E4-4FC7-83B7-3A547483DD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08" y="4311752"/>
            <a:ext cx="991843" cy="991843"/>
          </a:xfrm>
          <a:prstGeom prst="rect">
            <a:avLst/>
          </a:prstGeom>
        </p:spPr>
      </p:pic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F026FDF-D037-401F-8DC3-D309351D0DD7}"/>
              </a:ext>
            </a:extLst>
          </p:cNvPr>
          <p:cNvGrpSpPr/>
          <p:nvPr/>
        </p:nvGrpSpPr>
        <p:grpSpPr>
          <a:xfrm>
            <a:off x="3108484" y="5692227"/>
            <a:ext cx="18869832" cy="1235748"/>
            <a:chOff x="3108484" y="5197465"/>
            <a:chExt cx="18869832" cy="1235748"/>
          </a:xfrm>
        </p:grpSpPr>
        <p:pic>
          <p:nvPicPr>
            <p:cNvPr id="27" name="Εικόνα 26">
              <a:extLst>
                <a:ext uri="{FF2B5EF4-FFF2-40B4-BE49-F238E27FC236}">
                  <a16:creationId xmlns:a16="http://schemas.microsoft.com/office/drawing/2014/main" id="{8502EF8C-1F4C-44CB-8283-634353B2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6931" y="5441370"/>
              <a:ext cx="991843" cy="991843"/>
            </a:xfrm>
            <a:prstGeom prst="rect">
              <a:avLst/>
            </a:prstGeom>
          </p:spPr>
        </p:pic>
        <p:sp>
          <p:nvSpPr>
            <p:cNvPr id="13" name="Ορθογώνιο 12">
              <a:extLst>
                <a:ext uri="{FF2B5EF4-FFF2-40B4-BE49-F238E27FC236}">
                  <a16:creationId xmlns:a16="http://schemas.microsoft.com/office/drawing/2014/main" id="{50F386BF-0855-4750-BD51-11883F22DF80}"/>
                </a:ext>
              </a:extLst>
            </p:cNvPr>
            <p:cNvSpPr/>
            <p:nvPr/>
          </p:nvSpPr>
          <p:spPr>
            <a:xfrm>
              <a:off x="3108484" y="5197465"/>
              <a:ext cx="18869832" cy="1151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Δημιουργία Διαδικτυακής εφαρμογής η οποία είναι εύκολη στη χρήση της</a:t>
              </a:r>
              <a:endParaRPr lang="en-US" sz="4000" dirty="0">
                <a:solidFill>
                  <a:srgbClr val="009FCF"/>
                </a:solidFill>
                <a:latin typeface="Montserrat Bold"/>
              </a:endParaRP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55682B2B-300B-4A63-8950-7BC00D070CE5}"/>
              </a:ext>
            </a:extLst>
          </p:cNvPr>
          <p:cNvGrpSpPr/>
          <p:nvPr/>
        </p:nvGrpSpPr>
        <p:grpSpPr>
          <a:xfrm>
            <a:off x="3108484" y="7167761"/>
            <a:ext cx="11511522" cy="1199595"/>
            <a:chOff x="3108484" y="6422024"/>
            <a:chExt cx="11511522" cy="1199595"/>
          </a:xfrm>
        </p:grpSpPr>
        <p:pic>
          <p:nvPicPr>
            <p:cNvPr id="28" name="Εικόνα 27">
              <a:extLst>
                <a:ext uri="{FF2B5EF4-FFF2-40B4-BE49-F238E27FC236}">
                  <a16:creationId xmlns:a16="http://schemas.microsoft.com/office/drawing/2014/main" id="{1713B0DC-C9A0-46E3-8E27-DF4FB5DF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6264" y="6517877"/>
              <a:ext cx="1103742" cy="1103742"/>
            </a:xfrm>
            <a:prstGeom prst="rect">
              <a:avLst/>
            </a:prstGeom>
          </p:spPr>
        </p:pic>
        <p:sp>
          <p:nvSpPr>
            <p:cNvPr id="14" name="Ορθογώνιο 13">
              <a:extLst>
                <a:ext uri="{FF2B5EF4-FFF2-40B4-BE49-F238E27FC236}">
                  <a16:creationId xmlns:a16="http://schemas.microsoft.com/office/drawing/2014/main" id="{E32438A6-A842-4B9F-9E8A-2D7919092E75}"/>
                </a:ext>
              </a:extLst>
            </p:cNvPr>
            <p:cNvSpPr/>
            <p:nvPr/>
          </p:nvSpPr>
          <p:spPr>
            <a:xfrm>
              <a:off x="3108484" y="6422024"/>
              <a:ext cx="10276916" cy="115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Αντικατάσταση φυσικής παρουσίας στο χώρο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55EDD02-B78C-4CDB-A5E9-E25F7E90875C}"/>
              </a:ext>
            </a:extLst>
          </p:cNvPr>
          <p:cNvGrpSpPr/>
          <p:nvPr/>
        </p:nvGrpSpPr>
        <p:grpSpPr>
          <a:xfrm>
            <a:off x="3108484" y="8702995"/>
            <a:ext cx="14686464" cy="1224559"/>
            <a:chOff x="3108484" y="7646583"/>
            <a:chExt cx="14686464" cy="1224559"/>
          </a:xfrm>
        </p:grpSpPr>
        <p:pic>
          <p:nvPicPr>
            <p:cNvPr id="31" name="Εικόνα 30">
              <a:extLst>
                <a:ext uri="{FF2B5EF4-FFF2-40B4-BE49-F238E27FC236}">
                  <a16:creationId xmlns:a16="http://schemas.microsoft.com/office/drawing/2014/main" id="{B008F803-E1C9-43B2-9981-0BFE7A48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2821" y="7919015"/>
              <a:ext cx="952127" cy="952127"/>
            </a:xfrm>
            <a:prstGeom prst="rect">
              <a:avLst/>
            </a:prstGeom>
          </p:spPr>
        </p:pic>
        <p:sp>
          <p:nvSpPr>
            <p:cNvPr id="34" name="Ορθογώνιο 33">
              <a:extLst>
                <a:ext uri="{FF2B5EF4-FFF2-40B4-BE49-F238E27FC236}">
                  <a16:creationId xmlns:a16="http://schemas.microsoft.com/office/drawing/2014/main" id="{32C75E6D-0BFC-4EC2-A221-BACDCA19FB72}"/>
                </a:ext>
              </a:extLst>
            </p:cNvPr>
            <p:cNvSpPr/>
            <p:nvPr/>
          </p:nvSpPr>
          <p:spPr>
            <a:xfrm>
              <a:off x="3108484" y="7646583"/>
              <a:ext cx="13734337" cy="115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Χρήση μικροελεγκτών αλλά και αισθητήρων ανοικτού κώδικα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25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28819-4465-3A49-8D25-CCC10105D14A}"/>
              </a:ext>
            </a:extLst>
          </p:cNvPr>
          <p:cNvSpPr txBox="1"/>
          <p:nvPr/>
        </p:nvSpPr>
        <p:spPr>
          <a:xfrm>
            <a:off x="2969224" y="4169216"/>
            <a:ext cx="184392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ΕΥΧΑΡΙΣΤΩ ΠΟΛΥ ΓΙΑ ΤΟΝ ΧΡΟΝΟ ΣΑΣ!</a:t>
            </a:r>
          </a:p>
        </p:txBody>
      </p: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C988-77D0-4EC2-94B8-1D0B5E77EFDE}"/>
              </a:ext>
            </a:extLst>
          </p:cNvPr>
          <p:cNvSpPr txBox="1"/>
          <p:nvPr/>
        </p:nvSpPr>
        <p:spPr>
          <a:xfrm>
            <a:off x="9507565" y="6350167"/>
            <a:ext cx="50313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ΕΡΩΤΗΣΕΙΣ</a:t>
            </a:r>
            <a:endParaRPr lang="el-GR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0CB61B-5E60-4F58-AD65-039DAC30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87" y="8098598"/>
            <a:ext cx="3472750" cy="34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6858260" cy="2163344"/>
            <a:chOff x="8759692" y="5383486"/>
            <a:chExt cx="6858260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1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ΕΙΣΑΓΩΓΗ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31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1E20D-2E49-4DBB-8B5E-E656FFD822F9}"/>
                </a:ext>
              </a:extLst>
            </p:cNvPr>
            <p:cNvSpPr txBox="1"/>
            <p:nvPr/>
          </p:nvSpPr>
          <p:spPr>
            <a:xfrm>
              <a:off x="1329956" y="12164306"/>
              <a:ext cx="8104271" cy="12926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Διαδικτυακή Εφαρμογή Παρακολούθησης &amp; Διαχείρισης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 Έξυπνων Συσκευών: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Σχεδιασμός &amp; Υλοποίηση για Έξυπνα Σπίτια</a:t>
              </a: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  <a:endParaRPr lang="el-GR" sz="2800" dirty="0"/>
          </a:p>
        </p:txBody>
      </p: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3C4EA859-26E1-41B5-8F07-ADA37C4AAE2A}"/>
              </a:ext>
            </a:extLst>
          </p:cNvPr>
          <p:cNvGrpSpPr/>
          <p:nvPr/>
        </p:nvGrpSpPr>
        <p:grpSpPr>
          <a:xfrm>
            <a:off x="1602799" y="2886257"/>
            <a:ext cx="4868423" cy="6206373"/>
            <a:chOff x="9489112" y="2585023"/>
            <a:chExt cx="4868423" cy="6206373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A0D821D6-8408-4228-8E90-48BE914FBBBB}"/>
                </a:ext>
              </a:extLst>
            </p:cNvPr>
            <p:cNvGrpSpPr/>
            <p:nvPr/>
          </p:nvGrpSpPr>
          <p:grpSpPr>
            <a:xfrm>
              <a:off x="9489112" y="2585023"/>
              <a:ext cx="4868423" cy="6206373"/>
              <a:chOff x="1065371" y="2585023"/>
              <a:chExt cx="4868423" cy="6206373"/>
            </a:xfrm>
          </p:grpSpPr>
          <p:sp>
            <p:nvSpPr>
              <p:cNvPr id="35" name="Οβάλ 34">
                <a:extLst>
                  <a:ext uri="{FF2B5EF4-FFF2-40B4-BE49-F238E27FC236}">
                    <a16:creationId xmlns:a16="http://schemas.microsoft.com/office/drawing/2014/main" id="{511BB429-FB84-45F1-9272-E668A56EA962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895C-4713-4679-A458-2715B9A61623}"/>
                  </a:ext>
                </a:extLst>
              </p:cNvPr>
              <p:cNvSpPr txBox="1"/>
              <p:nvPr/>
            </p:nvSpPr>
            <p:spPr>
              <a:xfrm>
                <a:off x="2348629" y="2585023"/>
                <a:ext cx="2609112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Έξυπνα Σπίτια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Homes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2B748B3F-1C29-46A4-912A-B81961F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897" y="5183540"/>
              <a:ext cx="2292854" cy="2292854"/>
            </a:xfrm>
            <a:prstGeom prst="rect">
              <a:avLst/>
            </a:prstGeom>
          </p:spPr>
        </p:pic>
      </p:grp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66A1DE21-7A52-4CF8-BEF8-480169B78CAF}"/>
              </a:ext>
            </a:extLst>
          </p:cNvPr>
          <p:cNvGrpSpPr/>
          <p:nvPr/>
        </p:nvGrpSpPr>
        <p:grpSpPr>
          <a:xfrm>
            <a:off x="6471222" y="2902299"/>
            <a:ext cx="7606006" cy="6206373"/>
            <a:chOff x="6471222" y="2902299"/>
            <a:chExt cx="7606006" cy="6206373"/>
          </a:xfrm>
        </p:grpSpPr>
        <p:grpSp>
          <p:nvGrpSpPr>
            <p:cNvPr id="17" name="Ομάδα 16">
              <a:extLst>
                <a:ext uri="{FF2B5EF4-FFF2-40B4-BE49-F238E27FC236}">
                  <a16:creationId xmlns:a16="http://schemas.microsoft.com/office/drawing/2014/main" id="{13C8E7FD-AEE9-4447-B16D-208CDEF5DA27}"/>
                </a:ext>
              </a:extLst>
            </p:cNvPr>
            <p:cNvGrpSpPr/>
            <p:nvPr/>
          </p:nvGrpSpPr>
          <p:grpSpPr>
            <a:xfrm>
              <a:off x="9208805" y="2902299"/>
              <a:ext cx="4868423" cy="6206373"/>
              <a:chOff x="1065371" y="2585023"/>
              <a:chExt cx="4868423" cy="6206373"/>
            </a:xfrm>
          </p:grpSpPr>
          <p:grpSp>
            <p:nvGrpSpPr>
              <p:cNvPr id="14" name="Ομάδα 13">
                <a:extLst>
                  <a:ext uri="{FF2B5EF4-FFF2-40B4-BE49-F238E27FC236}">
                    <a16:creationId xmlns:a16="http://schemas.microsoft.com/office/drawing/2014/main" id="{FFB98A14-D4B7-42C0-BAB9-A10870DDD1F2}"/>
                  </a:ext>
                </a:extLst>
              </p:cNvPr>
              <p:cNvGrpSpPr/>
              <p:nvPr/>
            </p:nvGrpSpPr>
            <p:grpSpPr>
              <a:xfrm>
                <a:off x="1065371" y="4037278"/>
                <a:ext cx="4868423" cy="4754118"/>
                <a:chOff x="1255286" y="2508355"/>
                <a:chExt cx="4868423" cy="4754118"/>
              </a:xfrm>
            </p:grpSpPr>
            <p:sp>
              <p:nvSpPr>
                <p:cNvPr id="13" name="Οβάλ 12">
                  <a:extLst>
                    <a:ext uri="{FF2B5EF4-FFF2-40B4-BE49-F238E27FC236}">
                      <a16:creationId xmlns:a16="http://schemas.microsoft.com/office/drawing/2014/main" id="{C4569540-94C0-4028-B426-8DA3F40B5405}"/>
                    </a:ext>
                  </a:extLst>
                </p:cNvPr>
                <p:cNvSpPr/>
                <p:nvPr/>
              </p:nvSpPr>
              <p:spPr>
                <a:xfrm>
                  <a:off x="1255286" y="2508355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pic>
              <p:nvPicPr>
                <p:cNvPr id="3" name="Εικόνα 2">
                  <a:extLst>
                    <a:ext uri="{FF2B5EF4-FFF2-40B4-BE49-F238E27FC236}">
                      <a16:creationId xmlns:a16="http://schemas.microsoft.com/office/drawing/2014/main" id="{A2B7F809-C6EE-4EC8-8F0D-A6DA5468F4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3804" y="5134394"/>
                  <a:ext cx="1631388" cy="1631388"/>
                </a:xfrm>
                <a:prstGeom prst="rect">
                  <a:avLst/>
                </a:prstGeom>
              </p:spPr>
            </p:pic>
            <p:pic>
              <p:nvPicPr>
                <p:cNvPr id="5" name="Εικόνα 4">
                  <a:extLst>
                    <a:ext uri="{FF2B5EF4-FFF2-40B4-BE49-F238E27FC236}">
                      <a16:creationId xmlns:a16="http://schemas.microsoft.com/office/drawing/2014/main" id="{3B589435-8717-4677-80B4-9C7C585F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5891" y="3480091"/>
                  <a:ext cx="1442320" cy="1442320"/>
                </a:xfrm>
                <a:prstGeom prst="rect">
                  <a:avLst/>
                </a:prstGeom>
              </p:spPr>
            </p:pic>
            <p:pic>
              <p:nvPicPr>
                <p:cNvPr id="12" name="Εικόνα 11">
                  <a:extLst>
                    <a:ext uri="{FF2B5EF4-FFF2-40B4-BE49-F238E27FC236}">
                      <a16:creationId xmlns:a16="http://schemas.microsoft.com/office/drawing/2014/main" id="{05C59955-EB8F-45FB-923C-FD1774561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215" y="3443094"/>
                  <a:ext cx="1442320" cy="144232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9AADB6-C9D9-4D4D-9E70-53AE3213EB5E}"/>
                  </a:ext>
                </a:extLst>
              </p:cNvPr>
              <p:cNvSpPr txBox="1"/>
              <p:nvPr/>
            </p:nvSpPr>
            <p:spPr>
              <a:xfrm>
                <a:off x="2085513" y="2585023"/>
                <a:ext cx="3135345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Έξυπνες Συσκευές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Devices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cxnSp>
          <p:nvCxnSpPr>
            <p:cNvPr id="4" name="Ευθύγραμμο βέλος σύνδεσης 3">
              <a:extLst>
                <a:ext uri="{FF2B5EF4-FFF2-40B4-BE49-F238E27FC236}">
                  <a16:creationId xmlns:a16="http://schemas.microsoft.com/office/drawing/2014/main" id="{022A1FBE-ED8C-49E0-AE81-4383F40F91F8}"/>
                </a:ext>
              </a:extLst>
            </p:cNvPr>
            <p:cNvCxnSpPr>
              <a:stCxn id="35" idx="6"/>
              <a:endCxn id="13" idx="2"/>
            </p:cNvCxnSpPr>
            <p:nvPr/>
          </p:nvCxnSpPr>
          <p:spPr>
            <a:xfrm>
              <a:off x="6471222" y="6715571"/>
              <a:ext cx="2737583" cy="16042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2B5BF1FB-DDFB-4E93-8E82-4BEB61DB2E7B}"/>
              </a:ext>
            </a:extLst>
          </p:cNvPr>
          <p:cNvGrpSpPr/>
          <p:nvPr/>
        </p:nvGrpSpPr>
        <p:grpSpPr>
          <a:xfrm>
            <a:off x="14077228" y="2907266"/>
            <a:ext cx="7606006" cy="6206373"/>
            <a:chOff x="14077228" y="2907266"/>
            <a:chExt cx="7606006" cy="6206373"/>
          </a:xfrm>
        </p:grpSpPr>
        <p:grpSp>
          <p:nvGrpSpPr>
            <p:cNvPr id="51" name="Ομάδα 50">
              <a:extLst>
                <a:ext uri="{FF2B5EF4-FFF2-40B4-BE49-F238E27FC236}">
                  <a16:creationId xmlns:a16="http://schemas.microsoft.com/office/drawing/2014/main" id="{E9808D6D-9444-4157-BDBA-D6AFE049B97D}"/>
                </a:ext>
              </a:extLst>
            </p:cNvPr>
            <p:cNvGrpSpPr/>
            <p:nvPr/>
          </p:nvGrpSpPr>
          <p:grpSpPr>
            <a:xfrm>
              <a:off x="16814811" y="2907266"/>
              <a:ext cx="4868423" cy="6206373"/>
              <a:chOff x="16779684" y="2585023"/>
              <a:chExt cx="4868423" cy="6206373"/>
            </a:xfrm>
          </p:grpSpPr>
          <p:grpSp>
            <p:nvGrpSpPr>
              <p:cNvPr id="39" name="Ομάδα 38">
                <a:extLst>
                  <a:ext uri="{FF2B5EF4-FFF2-40B4-BE49-F238E27FC236}">
                    <a16:creationId xmlns:a16="http://schemas.microsoft.com/office/drawing/2014/main" id="{ADD22672-DED1-42BD-933F-FFF4BBC3252C}"/>
                  </a:ext>
                </a:extLst>
              </p:cNvPr>
              <p:cNvGrpSpPr/>
              <p:nvPr/>
            </p:nvGrpSpPr>
            <p:grpSpPr>
              <a:xfrm>
                <a:off x="16779684" y="2585023"/>
                <a:ext cx="4868423" cy="6206373"/>
                <a:chOff x="1065371" y="2585023"/>
                <a:chExt cx="4868423" cy="6206373"/>
              </a:xfrm>
            </p:grpSpPr>
            <p:sp>
              <p:nvSpPr>
                <p:cNvPr id="42" name="Οβάλ 41">
                  <a:extLst>
                    <a:ext uri="{FF2B5EF4-FFF2-40B4-BE49-F238E27FC236}">
                      <a16:creationId xmlns:a16="http://schemas.microsoft.com/office/drawing/2014/main" id="{4176188D-E3B9-4298-BDE3-6A49E5EACB37}"/>
                    </a:ext>
                  </a:extLst>
                </p:cNvPr>
                <p:cNvSpPr/>
                <p:nvPr/>
              </p:nvSpPr>
              <p:spPr>
                <a:xfrm>
                  <a:off x="1065371" y="4037278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61FB26-A361-40E6-AC0A-2A50D48ACA03}"/>
                    </a:ext>
                  </a:extLst>
                </p:cNvPr>
                <p:cNvSpPr txBox="1"/>
                <p:nvPr/>
              </p:nvSpPr>
              <p:spPr>
                <a:xfrm>
                  <a:off x="1411515" y="2585023"/>
                  <a:ext cx="4483343" cy="98488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l-GR" sz="30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Διαδίκτυο των Πραγμάτων</a:t>
                  </a:r>
                </a:p>
                <a:p>
                  <a:pPr algn="ctr"/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(</a:t>
                  </a:r>
                  <a:r>
                    <a:rPr lang="en-US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IoT</a:t>
                  </a:r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)</a:t>
                  </a:r>
                  <a:endPara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endParaRPr>
                </a:p>
              </p:txBody>
            </p:sp>
          </p:grpSp>
          <p:pic>
            <p:nvPicPr>
              <p:cNvPr id="26" name="Εικόνα 25">
                <a:extLst>
                  <a:ext uri="{FF2B5EF4-FFF2-40B4-BE49-F238E27FC236}">
                    <a16:creationId xmlns:a16="http://schemas.microsoft.com/office/drawing/2014/main" id="{2750A128-22C4-4F99-9AF5-D3FBA7524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6428" y="5110072"/>
                <a:ext cx="3654933" cy="2439787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46" name="Οβάλ 45">
                <a:extLst>
                  <a:ext uri="{FF2B5EF4-FFF2-40B4-BE49-F238E27FC236}">
                    <a16:creationId xmlns:a16="http://schemas.microsoft.com/office/drawing/2014/main" id="{A62C06BF-60CB-4E22-A0A7-E6B3E3EC89CC}"/>
                  </a:ext>
                </a:extLst>
              </p:cNvPr>
              <p:cNvSpPr/>
              <p:nvPr/>
            </p:nvSpPr>
            <p:spPr>
              <a:xfrm>
                <a:off x="17525486" y="4641558"/>
                <a:ext cx="3376816" cy="337681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3" name="Ευθύγραμμο βέλος σύνδεσης 42">
              <a:extLst>
                <a:ext uri="{FF2B5EF4-FFF2-40B4-BE49-F238E27FC236}">
                  <a16:creationId xmlns:a16="http://schemas.microsoft.com/office/drawing/2014/main" id="{D1C36C5E-3227-409D-8B55-E05805A4EFCD}"/>
                </a:ext>
              </a:extLst>
            </p:cNvPr>
            <p:cNvCxnSpPr>
              <a:cxnSpLocks/>
              <a:stCxn id="13" idx="6"/>
              <a:endCxn id="42" idx="2"/>
            </p:cNvCxnSpPr>
            <p:nvPr/>
          </p:nvCxnSpPr>
          <p:spPr>
            <a:xfrm>
              <a:off x="14077228" y="6731613"/>
              <a:ext cx="2737583" cy="4967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21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BF1125-A89C-4830-837D-C3BCB49E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4" y="2774726"/>
            <a:ext cx="10511815" cy="7489669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64A5E0B9-9FB8-45A3-864F-5CA4897C4C40}"/>
              </a:ext>
            </a:extLst>
          </p:cNvPr>
          <p:cNvGrpSpPr/>
          <p:nvPr/>
        </p:nvGrpSpPr>
        <p:grpSpPr>
          <a:xfrm>
            <a:off x="630142" y="3753444"/>
            <a:ext cx="7274257" cy="2356875"/>
            <a:chOff x="313899" y="5611620"/>
            <a:chExt cx="7274257" cy="2356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52E44-0926-4F58-98BF-6CA766E29C3F}"/>
                </a:ext>
              </a:extLst>
            </p:cNvPr>
            <p:cNvSpPr txBox="1"/>
            <p:nvPr/>
          </p:nvSpPr>
          <p:spPr>
            <a:xfrm>
              <a:off x="313899" y="5611620"/>
              <a:ext cx="72742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</a:rPr>
                <a:t>Εκτιμώμενος αριθμός συνδεδεμένων </a:t>
              </a:r>
            </a:p>
            <a:p>
              <a:r>
                <a:rPr lang="el-GR" dirty="0">
                  <a:solidFill>
                    <a:srgbClr val="445469"/>
                  </a:solidFill>
                </a:rPr>
                <a:t>συσκευών μέχρι το 2020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: 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64A8B3CB-ED78-4A2F-893C-5C8E9493E3D5}"/>
                </a:ext>
              </a:extLst>
            </p:cNvPr>
            <p:cNvSpPr/>
            <p:nvPr/>
          </p:nvSpPr>
          <p:spPr>
            <a:xfrm>
              <a:off x="1630135" y="7260609"/>
              <a:ext cx="4641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25.01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CAA7201-B3BB-498A-9174-9D08635C66E2}"/>
              </a:ext>
            </a:extLst>
          </p:cNvPr>
          <p:cNvGrpSpPr/>
          <p:nvPr/>
        </p:nvGrpSpPr>
        <p:grpSpPr>
          <a:xfrm>
            <a:off x="365181" y="7151046"/>
            <a:ext cx="7539217" cy="2239588"/>
            <a:chOff x="365181" y="7151046"/>
            <a:chExt cx="7539217" cy="22395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C6101-AACC-41F7-93F3-98C21B462FDE}"/>
                </a:ext>
              </a:extLst>
            </p:cNvPr>
            <p:cNvSpPr txBox="1"/>
            <p:nvPr/>
          </p:nvSpPr>
          <p:spPr>
            <a:xfrm>
              <a:off x="365181" y="7151046"/>
              <a:ext cx="75392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</a:rPr>
                <a:t>Εκ των οποίων συσκευές μέσα στα σπίτια</a:t>
              </a:r>
              <a:r>
                <a:rPr lang="en-US" dirty="0">
                  <a:solidFill>
                    <a:srgbClr val="445469"/>
                  </a:solidFill>
                </a:rPr>
                <a:t>: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44" name="Ορθογώνιο 43">
              <a:extLst>
                <a:ext uri="{FF2B5EF4-FFF2-40B4-BE49-F238E27FC236}">
                  <a16:creationId xmlns:a16="http://schemas.microsoft.com/office/drawing/2014/main" id="{D7FBBEEB-D4CA-4ECA-ABE0-1689BB5294E1}"/>
                </a:ext>
              </a:extLst>
            </p:cNvPr>
            <p:cNvSpPr/>
            <p:nvPr/>
          </p:nvSpPr>
          <p:spPr>
            <a:xfrm>
              <a:off x="2076221" y="8586481"/>
              <a:ext cx="43820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17.3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  <p:sp>
          <p:nvSpPr>
            <p:cNvPr id="45" name="Ορθογώνιο 44">
              <a:extLst>
                <a:ext uri="{FF2B5EF4-FFF2-40B4-BE49-F238E27FC236}">
                  <a16:creationId xmlns:a16="http://schemas.microsoft.com/office/drawing/2014/main" id="{1C56C596-6939-4AE4-A286-395311A04712}"/>
                </a:ext>
              </a:extLst>
            </p:cNvPr>
            <p:cNvSpPr/>
            <p:nvPr/>
          </p:nvSpPr>
          <p:spPr>
            <a:xfrm>
              <a:off x="1636678" y="8682748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~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BB57DD-4882-47CC-8A39-5B641B451FA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99442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83B2596D-7D02-41EC-9482-2632558685DD}"/>
              </a:ext>
            </a:extLst>
          </p:cNvPr>
          <p:cNvGrpSpPr/>
          <p:nvPr/>
        </p:nvGrpSpPr>
        <p:grpSpPr>
          <a:xfrm>
            <a:off x="14241376" y="4233654"/>
            <a:ext cx="7256536" cy="1455501"/>
            <a:chOff x="14241376" y="4233654"/>
            <a:chExt cx="7256536" cy="14555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FEB0B-F8D5-4129-BF94-4A39190E1E88}"/>
                </a:ext>
              </a:extLst>
            </p:cNvPr>
            <p:cNvSpPr txBox="1"/>
            <p:nvPr/>
          </p:nvSpPr>
          <p:spPr>
            <a:xfrm>
              <a:off x="14241376" y="463421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Εξοικονόμηση Ενέργειας</a:t>
              </a:r>
            </a:p>
          </p:txBody>
        </p:sp>
        <p:pic>
          <p:nvPicPr>
            <p:cNvPr id="13" name="Εικόνα 12">
              <a:extLst>
                <a:ext uri="{FF2B5EF4-FFF2-40B4-BE49-F238E27FC236}">
                  <a16:creationId xmlns:a16="http://schemas.microsoft.com/office/drawing/2014/main" id="{D8E82344-943A-4890-8CD5-A1BD0637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4233654"/>
              <a:ext cx="1455501" cy="1455501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5C26157C-EA45-4EA3-BE29-531B8EBD07D0}"/>
              </a:ext>
            </a:extLst>
          </p:cNvPr>
          <p:cNvGrpSpPr/>
          <p:nvPr/>
        </p:nvGrpSpPr>
        <p:grpSpPr>
          <a:xfrm>
            <a:off x="14241376" y="6146314"/>
            <a:ext cx="7256536" cy="1455501"/>
            <a:chOff x="14241376" y="6146314"/>
            <a:chExt cx="7256536" cy="14555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CF685-89AD-4C61-B3D0-EA3BEBE7A282}"/>
                </a:ext>
              </a:extLst>
            </p:cNvPr>
            <p:cNvSpPr txBox="1"/>
            <p:nvPr/>
          </p:nvSpPr>
          <p:spPr>
            <a:xfrm>
              <a:off x="14241376" y="670818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Ασφάλεια</a:t>
              </a:r>
            </a:p>
          </p:txBody>
        </p:sp>
        <p:pic>
          <p:nvPicPr>
            <p:cNvPr id="16" name="Εικόνα 15">
              <a:extLst>
                <a:ext uri="{FF2B5EF4-FFF2-40B4-BE49-F238E27FC236}">
                  <a16:creationId xmlns:a16="http://schemas.microsoft.com/office/drawing/2014/main" id="{369A2E67-21CF-4BC2-8A9C-F864C7C1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6146314"/>
              <a:ext cx="1455501" cy="1455501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FB2A0CFE-DC76-44E3-90F2-D323674105B8}"/>
              </a:ext>
            </a:extLst>
          </p:cNvPr>
          <p:cNvGrpSpPr/>
          <p:nvPr/>
        </p:nvGrpSpPr>
        <p:grpSpPr>
          <a:xfrm>
            <a:off x="14241376" y="8062246"/>
            <a:ext cx="7370654" cy="1920235"/>
            <a:chOff x="14241376" y="8062246"/>
            <a:chExt cx="7370654" cy="19202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6C9497-847C-4BA7-BAEE-1054A07AD1E3}"/>
                </a:ext>
              </a:extLst>
            </p:cNvPr>
            <p:cNvSpPr txBox="1"/>
            <p:nvPr/>
          </p:nvSpPr>
          <p:spPr>
            <a:xfrm>
              <a:off x="14241376" y="8782152"/>
              <a:ext cx="5519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Άνεση</a:t>
              </a:r>
            </a:p>
            <a:p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18" name="Εικόνα 17">
              <a:extLst>
                <a:ext uri="{FF2B5EF4-FFF2-40B4-BE49-F238E27FC236}">
                  <a16:creationId xmlns:a16="http://schemas.microsoft.com/office/drawing/2014/main" id="{87E6A2B0-A614-4B90-9265-3EF8D14E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8291" y="8062246"/>
              <a:ext cx="1683739" cy="1683739"/>
            </a:xfrm>
            <a:prstGeom prst="rect">
              <a:avLst/>
            </a:prstGeom>
          </p:spPr>
        </p:pic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8186F301-B28F-47BD-AD76-0ACC79895D03}"/>
              </a:ext>
            </a:extLst>
          </p:cNvPr>
          <p:cNvGrpSpPr/>
          <p:nvPr/>
        </p:nvGrpSpPr>
        <p:grpSpPr>
          <a:xfrm>
            <a:off x="2471709" y="2505307"/>
            <a:ext cx="8760398" cy="7027865"/>
            <a:chOff x="2471709" y="2505307"/>
            <a:chExt cx="8760398" cy="7027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AC71A4-E95F-40CF-A994-BA11E874F36F}"/>
                </a:ext>
              </a:extLst>
            </p:cNvPr>
            <p:cNvSpPr txBox="1"/>
            <p:nvPr/>
          </p:nvSpPr>
          <p:spPr>
            <a:xfrm>
              <a:off x="2812323" y="2505307"/>
              <a:ext cx="2870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4800" b="1" dirty="0">
                  <a:solidFill>
                    <a:srgbClr val="445469"/>
                  </a:solidFill>
                  <a:latin typeface="Montserrat Bold"/>
                </a:rPr>
                <a:t>Έτος 2030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C8D64-8565-4F22-A099-182949E6AFF5}"/>
                </a:ext>
              </a:extLst>
            </p:cNvPr>
            <p:cNvSpPr txBox="1"/>
            <p:nvPr/>
          </p:nvSpPr>
          <p:spPr>
            <a:xfrm>
              <a:off x="2489273" y="4932589"/>
              <a:ext cx="3551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Έξυπνα Σπίτια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B88D6-3632-43F4-A4F9-4C1FBC27F708}"/>
                </a:ext>
              </a:extLst>
            </p:cNvPr>
            <p:cNvSpPr txBox="1"/>
            <p:nvPr/>
          </p:nvSpPr>
          <p:spPr>
            <a:xfrm>
              <a:off x="9208227" y="4640276"/>
              <a:ext cx="202388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700" dirty="0">
                  <a:solidFill>
                    <a:srgbClr val="3694D0"/>
                  </a:solidFill>
                </a:rPr>
                <a:t>=</a:t>
              </a:r>
            </a:p>
          </p:txBody>
        </p:sp>
        <p:grpSp>
          <p:nvGrpSpPr>
            <p:cNvPr id="38" name="Ομάδα 37">
              <a:extLst>
                <a:ext uri="{FF2B5EF4-FFF2-40B4-BE49-F238E27FC236}">
                  <a16:creationId xmlns:a16="http://schemas.microsoft.com/office/drawing/2014/main" id="{D87C284A-ADCF-4D3C-910F-2AD0417B0861}"/>
                </a:ext>
              </a:extLst>
            </p:cNvPr>
            <p:cNvGrpSpPr/>
            <p:nvPr/>
          </p:nvGrpSpPr>
          <p:grpSpPr>
            <a:xfrm>
              <a:off x="2471709" y="5981633"/>
              <a:ext cx="3551539" cy="3551539"/>
              <a:chOff x="2812323" y="6146314"/>
              <a:chExt cx="4348195" cy="4348195"/>
            </a:xfrm>
          </p:grpSpPr>
          <p:pic>
            <p:nvPicPr>
              <p:cNvPr id="30" name="Εικόνα 29">
                <a:extLst>
                  <a:ext uri="{FF2B5EF4-FFF2-40B4-BE49-F238E27FC236}">
                    <a16:creationId xmlns:a16="http://schemas.microsoft.com/office/drawing/2014/main" id="{5A402D3F-A9C3-457B-94BE-B5420333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323" y="6146314"/>
                <a:ext cx="4348195" cy="4348195"/>
              </a:xfrm>
              <a:prstGeom prst="rect">
                <a:avLst/>
              </a:prstGeom>
            </p:spPr>
          </p:pic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6A4CB28B-612E-4ED6-973E-5DA5B7697DDA}"/>
                  </a:ext>
                </a:extLst>
              </p:cNvPr>
              <p:cNvSpPr/>
              <p:nvPr/>
            </p:nvSpPr>
            <p:spPr>
              <a:xfrm>
                <a:off x="3906982" y="8062246"/>
                <a:ext cx="2120862" cy="2273014"/>
              </a:xfrm>
              <a:prstGeom prst="rect">
                <a:avLst/>
              </a:prstGeom>
              <a:solidFill>
                <a:srgbClr val="3DD0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7" name="Εικόνα 36">
                <a:extLst>
                  <a:ext uri="{FF2B5EF4-FFF2-40B4-BE49-F238E27FC236}">
                    <a16:creationId xmlns:a16="http://schemas.microsoft.com/office/drawing/2014/main" id="{46833BDF-474E-4023-B550-9EC3659CD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186" y="8376519"/>
                <a:ext cx="1644468" cy="1644468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71E48-7E69-4386-B6AD-54AB9553BFB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121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301035" y="1414546"/>
            <a:ext cx="177183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ACA4D477-A547-476F-87CD-AC5BED9FAE0D}"/>
              </a:ext>
            </a:extLst>
          </p:cNvPr>
          <p:cNvGrpSpPr/>
          <p:nvPr/>
        </p:nvGrpSpPr>
        <p:grpSpPr>
          <a:xfrm>
            <a:off x="13542717" y="3255124"/>
            <a:ext cx="8777042" cy="6346733"/>
            <a:chOff x="13542717" y="3255124"/>
            <a:chExt cx="8777042" cy="63467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328E5-9B26-4244-8118-A20C25EE3913}"/>
                </a:ext>
              </a:extLst>
            </p:cNvPr>
            <p:cNvSpPr txBox="1"/>
            <p:nvPr/>
          </p:nvSpPr>
          <p:spPr>
            <a:xfrm>
              <a:off x="15686584" y="3708808"/>
              <a:ext cx="59314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Απαιτήσεις των ανθρώπων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8B7CFC-44BD-40F9-AD7A-A2DD05981997}"/>
                </a:ext>
              </a:extLst>
            </p:cNvPr>
            <p:cNvSpPr txBox="1"/>
            <p:nvPr/>
          </p:nvSpPr>
          <p:spPr>
            <a:xfrm>
              <a:off x="14993218" y="5657671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Μέγιστη εξοικονόμηση ενέργειας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3155E7-4FB9-46F2-91E6-DF653CC951A4}"/>
                </a:ext>
              </a:extLst>
            </p:cNvPr>
            <p:cNvSpPr txBox="1"/>
            <p:nvPr/>
          </p:nvSpPr>
          <p:spPr>
            <a:xfrm>
              <a:off x="15001560" y="7358095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Τρόπος επίτευξης σκοπού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B63FC5-13E0-4F74-9C90-2681A32808EC}"/>
                </a:ext>
              </a:extLst>
            </p:cNvPr>
            <p:cNvSpPr txBox="1"/>
            <p:nvPr/>
          </p:nvSpPr>
          <p:spPr>
            <a:xfrm>
              <a:off x="14993217" y="8955526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Μικρότερο δυνατό κόστος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7C07E3A0-5E52-4747-BA89-34FD9676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2717" y="3255124"/>
              <a:ext cx="1458843" cy="1458843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52FBB2A-A8D7-4646-BA3F-45FB59D30C91}"/>
              </a:ext>
            </a:extLst>
          </p:cNvPr>
          <p:cNvGrpSpPr/>
          <p:nvPr/>
        </p:nvGrpSpPr>
        <p:grpSpPr>
          <a:xfrm>
            <a:off x="1524557" y="3298897"/>
            <a:ext cx="9776478" cy="6385655"/>
            <a:chOff x="1524557" y="3298897"/>
            <a:chExt cx="9776478" cy="63856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D5FD39-D125-499B-9E00-B835257C23D7}"/>
                </a:ext>
              </a:extLst>
            </p:cNvPr>
            <p:cNvSpPr txBox="1"/>
            <p:nvPr/>
          </p:nvSpPr>
          <p:spPr>
            <a:xfrm>
              <a:off x="1524558" y="5657671"/>
              <a:ext cx="9605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Ανάγκη εύρεσης τρόπου επικοινωνίας μεταξύ του ανθρώπου &amp; έξυπνων συσκευών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877D9-EB9F-4E79-B528-B5F023CD0B4E}"/>
                </a:ext>
              </a:extLst>
            </p:cNvPr>
            <p:cNvSpPr txBox="1"/>
            <p:nvPr/>
          </p:nvSpPr>
          <p:spPr>
            <a:xfrm>
              <a:off x="1524557" y="7402621"/>
              <a:ext cx="9776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Ευκολία στην εκμάθηση χειρισμού έξυπνων συσκευών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EE4711-7C79-459C-861C-E56F671C7721}"/>
                </a:ext>
              </a:extLst>
            </p:cNvPr>
            <p:cNvSpPr txBox="1"/>
            <p:nvPr/>
          </p:nvSpPr>
          <p:spPr>
            <a:xfrm>
              <a:off x="1524558" y="9038221"/>
              <a:ext cx="9605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Αποτελεσματικότητα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2D6EBB-5936-4EE6-B544-15632FBBDB1A}"/>
                </a:ext>
              </a:extLst>
            </p:cNvPr>
            <p:cNvSpPr txBox="1"/>
            <p:nvPr/>
          </p:nvSpPr>
          <p:spPr>
            <a:xfrm>
              <a:off x="4029122" y="3708808"/>
              <a:ext cx="5713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Χαρακτηριστικά Ανάγκης</a:t>
              </a:r>
            </a:p>
          </p:txBody>
        </p:sp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89501F92-E2DE-4294-8039-89C04099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57" y="3298897"/>
              <a:ext cx="1584402" cy="158440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03B98B-9B1C-4934-AEDB-D78F081B1A8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394601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90A7A-ACDC-49F9-B787-DAC0C7E46112}"/>
              </a:ext>
            </a:extLst>
          </p:cNvPr>
          <p:cNvSpPr txBox="1"/>
          <p:nvPr/>
        </p:nvSpPr>
        <p:spPr>
          <a:xfrm>
            <a:off x="10729859" y="2556564"/>
            <a:ext cx="287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rgbClr val="445469"/>
                </a:solidFill>
                <a:latin typeface="Montserrat Bold"/>
              </a:rPr>
              <a:t>Στόχοι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8B34B-100D-4EE8-9405-EAC794FE2A42}"/>
              </a:ext>
            </a:extLst>
          </p:cNvPr>
          <p:cNvSpPr txBox="1"/>
          <p:nvPr/>
        </p:nvSpPr>
        <p:spPr>
          <a:xfrm>
            <a:off x="2579745" y="4793426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Παρακολούθηση συνθηκών ενός σπιτιού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F6508-45FA-4791-875D-C2BDB1C9BBE4}"/>
              </a:ext>
            </a:extLst>
          </p:cNvPr>
          <p:cNvSpPr txBox="1"/>
          <p:nvPr/>
        </p:nvSpPr>
        <p:spPr>
          <a:xfrm>
            <a:off x="2579745" y="6472313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EB2B8-7455-4E54-99A7-F28474ABA469}"/>
              </a:ext>
            </a:extLst>
          </p:cNvPr>
          <p:cNvSpPr txBox="1"/>
          <p:nvPr/>
        </p:nvSpPr>
        <p:spPr>
          <a:xfrm>
            <a:off x="2594829" y="8324884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με σαφή τρόπο στον άνθρωπο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C01EB-DF87-419F-AF97-154389E87B60}"/>
              </a:ext>
            </a:extLst>
          </p:cNvPr>
          <p:cNvSpPr txBox="1"/>
          <p:nvPr/>
        </p:nvSpPr>
        <p:spPr>
          <a:xfrm>
            <a:off x="13632082" y="4793426"/>
            <a:ext cx="86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Αναμετάδοση δεδομένων σε ζωντανό χρόνο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09243B-625A-4028-9711-B2691CA9A52C}"/>
              </a:ext>
            </a:extLst>
          </p:cNvPr>
          <p:cNvSpPr txBox="1"/>
          <p:nvPr/>
        </p:nvSpPr>
        <p:spPr>
          <a:xfrm>
            <a:off x="13647166" y="6350975"/>
            <a:ext cx="982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Πλήρης έλεγχος των έξυπνων συσκευών ενός σπιτιού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9DB06-54BD-44DC-B467-DE9C10A2FC38}"/>
              </a:ext>
            </a:extLst>
          </p:cNvPr>
          <p:cNvSpPr txBox="1"/>
          <p:nvPr/>
        </p:nvSpPr>
        <p:spPr>
          <a:xfrm>
            <a:off x="13647166" y="8324884"/>
            <a:ext cx="86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 κατασκευής του συστήματος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6BC31C8-A8C3-42D3-8945-DCBB7A954A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9" y="4705305"/>
            <a:ext cx="869711" cy="86971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C0835D6B-04FF-4183-A373-3C7F67705B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6360622"/>
            <a:ext cx="869711" cy="869711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43C1319F-5F88-4C49-8A1D-57EF90F55F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8402435"/>
            <a:ext cx="869711" cy="869711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2C9CD613-801D-45E9-B9B8-A4E9E2455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59" y="4681735"/>
            <a:ext cx="869711" cy="869711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CE007CAD-9E52-4720-BECB-46872F5263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565" y="6375742"/>
            <a:ext cx="869711" cy="869711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B7257A6E-BADC-4190-8B5B-6F650FFBF6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16" y="8324884"/>
            <a:ext cx="869711" cy="869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FDD25C-74AA-4B52-8396-2A92E8BD4ED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442527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737572"/>
                </a:solidFill>
                <a:latin typeface="Calibri" panose="020F0502020204030204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03F20-14C0-491F-8D3D-FAE7666B3E17}"/>
              </a:ext>
            </a:extLst>
          </p:cNvPr>
          <p:cNvSpPr txBox="1"/>
          <p:nvPr/>
        </p:nvSpPr>
        <p:spPr>
          <a:xfrm>
            <a:off x="7471756" y="2440296"/>
            <a:ext cx="1261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rgbClr val="445469"/>
                </a:solidFill>
                <a:latin typeface="Montserrat Bold"/>
              </a:rPr>
              <a:t>Για να επιτευχθούν οι παραπάνω στόχοι</a:t>
            </a:r>
            <a:r>
              <a:rPr lang="en-US" sz="44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400" b="1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3494A45-FBB4-45C8-873E-89ACC5A902E2}"/>
              </a:ext>
            </a:extLst>
          </p:cNvPr>
          <p:cNvGrpSpPr/>
          <p:nvPr/>
        </p:nvGrpSpPr>
        <p:grpSpPr>
          <a:xfrm>
            <a:off x="1242187" y="3704430"/>
            <a:ext cx="8027888" cy="6261822"/>
            <a:chOff x="1242187" y="3704430"/>
            <a:chExt cx="8027888" cy="6261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3C779B-D180-4D2B-8D6A-9064CA474CE4}"/>
                </a:ext>
              </a:extLst>
            </p:cNvPr>
            <p:cNvSpPr txBox="1"/>
            <p:nvPr/>
          </p:nvSpPr>
          <p:spPr>
            <a:xfrm>
              <a:off x="3467578" y="3704430"/>
              <a:ext cx="4004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Δραστηριότητα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05E7BD-F7C3-44BF-A0E2-1F5FC0987CEB}"/>
                </a:ext>
              </a:extLst>
            </p:cNvPr>
            <p:cNvSpPr txBox="1"/>
            <p:nvPr/>
          </p:nvSpPr>
          <p:spPr>
            <a:xfrm>
              <a:off x="2732675" y="5245125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Αγορά αισθητήρων θερμοκρασίας &amp; υγρασίας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61A0E8DC-21BF-46A1-8FDC-C73409B7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5305139"/>
              <a:ext cx="1080303" cy="10803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B5778C-D1C6-4674-8AF0-B9468E37F3BE}"/>
                </a:ext>
              </a:extLst>
            </p:cNvPr>
            <p:cNvSpPr txBox="1"/>
            <p:nvPr/>
          </p:nvSpPr>
          <p:spPr>
            <a:xfrm>
              <a:off x="2732675" y="6975517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Αγορά μικροελεγκτών για την δημιουργία συστήματος</a:t>
              </a:r>
            </a:p>
          </p:txBody>
        </p:sp>
        <p:pic>
          <p:nvPicPr>
            <p:cNvPr id="38" name="Εικόνα 37">
              <a:extLst>
                <a:ext uri="{FF2B5EF4-FFF2-40B4-BE49-F238E27FC236}">
                  <a16:creationId xmlns:a16="http://schemas.microsoft.com/office/drawing/2014/main" id="{5E074E92-0EC7-422B-B2C5-F85C2CA8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7035531"/>
              <a:ext cx="1080303" cy="10803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0F60F1-DF5C-43C5-916A-E2E9EF77ACB6}"/>
                </a:ext>
              </a:extLst>
            </p:cNvPr>
            <p:cNvSpPr txBox="1"/>
            <p:nvPr/>
          </p:nvSpPr>
          <p:spPr>
            <a:xfrm>
              <a:off x="2732674" y="8765923"/>
              <a:ext cx="65374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Συλλογή δεδομένων από επιθυμητούς χώρους του σπιτιού</a:t>
              </a:r>
            </a:p>
          </p:txBody>
        </p:sp>
        <p:pic>
          <p:nvPicPr>
            <p:cNvPr id="40" name="Εικόνα 39">
              <a:extLst>
                <a:ext uri="{FF2B5EF4-FFF2-40B4-BE49-F238E27FC236}">
                  <a16:creationId xmlns:a16="http://schemas.microsoft.com/office/drawing/2014/main" id="{76EB4A6E-2EDA-444E-803A-4C0DB44E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8825937"/>
              <a:ext cx="1080303" cy="1080303"/>
            </a:xfrm>
            <a:prstGeom prst="rect">
              <a:avLst/>
            </a:prstGeom>
          </p:spPr>
        </p:pic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560D2CD8-2AB1-429C-8D33-270F12E85EA1}"/>
              </a:ext>
            </a:extLst>
          </p:cNvPr>
          <p:cNvGrpSpPr/>
          <p:nvPr/>
        </p:nvGrpSpPr>
        <p:grpSpPr>
          <a:xfrm>
            <a:off x="14026978" y="3704430"/>
            <a:ext cx="9108485" cy="6815819"/>
            <a:chOff x="14026978" y="3704430"/>
            <a:chExt cx="9108485" cy="681581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C5767F-2911-4A20-AF40-735B4F250CC6}"/>
                </a:ext>
              </a:extLst>
            </p:cNvPr>
            <p:cNvSpPr txBox="1"/>
            <p:nvPr/>
          </p:nvSpPr>
          <p:spPr>
            <a:xfrm>
              <a:off x="16252369" y="3704430"/>
              <a:ext cx="4004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Δραστηριότητα 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5C6AC-07FE-4DC8-845B-FA3363903234}"/>
                </a:ext>
              </a:extLst>
            </p:cNvPr>
            <p:cNvSpPr txBox="1"/>
            <p:nvPr/>
          </p:nvSpPr>
          <p:spPr>
            <a:xfrm>
              <a:off x="15517466" y="5245125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Δημιουργία Διαδικτυακής Εφαρμογής (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Web Application)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0" name="Εικόνα 59">
              <a:extLst>
                <a:ext uri="{FF2B5EF4-FFF2-40B4-BE49-F238E27FC236}">
                  <a16:creationId xmlns:a16="http://schemas.microsoft.com/office/drawing/2014/main" id="{FDA314F5-8683-4D92-B872-085FD16A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5305139"/>
              <a:ext cx="1080303" cy="108030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CB4F8F-1BC2-4DA4-A2FC-491A29CC117D}"/>
                </a:ext>
              </a:extLst>
            </p:cNvPr>
            <p:cNvSpPr txBox="1"/>
            <p:nvPr/>
          </p:nvSpPr>
          <p:spPr>
            <a:xfrm>
              <a:off x="15517466" y="6975517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Παρουσίαση των δεδομένων μέσα από αυτή</a:t>
              </a:r>
            </a:p>
          </p:txBody>
        </p:sp>
        <p:pic>
          <p:nvPicPr>
            <p:cNvPr id="62" name="Εικόνα 61">
              <a:extLst>
                <a:ext uri="{FF2B5EF4-FFF2-40B4-BE49-F238E27FC236}">
                  <a16:creationId xmlns:a16="http://schemas.microsoft.com/office/drawing/2014/main" id="{23DF6DBF-BD4F-458E-91C5-CF9A401E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7035531"/>
              <a:ext cx="1080303" cy="108030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1C7B93-CC30-4DC3-8DD1-9BD8B2283D68}"/>
                </a:ext>
              </a:extLst>
            </p:cNvPr>
            <p:cNvSpPr txBox="1"/>
            <p:nvPr/>
          </p:nvSpPr>
          <p:spPr>
            <a:xfrm>
              <a:off x="15517465" y="8765923"/>
              <a:ext cx="761799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Δυνατότητα εξαγωγής συμπερασμάτων για την αποτελεσματική χρήση των έξυπνων συσκευών</a:t>
              </a:r>
            </a:p>
          </p:txBody>
        </p:sp>
        <p:pic>
          <p:nvPicPr>
            <p:cNvPr id="64" name="Εικόνα 63">
              <a:extLst>
                <a:ext uri="{FF2B5EF4-FFF2-40B4-BE49-F238E27FC236}">
                  <a16:creationId xmlns:a16="http://schemas.microsoft.com/office/drawing/2014/main" id="{C357A8F8-380B-4AF9-8A00-B86D5CD8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8825937"/>
              <a:ext cx="1080303" cy="108030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B0E7D8-2846-4EFB-A3BF-05AF735B2B0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04476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Toronto Light">
      <a:dk1>
        <a:srgbClr val="737572"/>
      </a:dk1>
      <a:lt1>
        <a:srgbClr val="FEFEFE"/>
      </a:lt1>
      <a:dk2>
        <a:srgbClr val="2C2E3A"/>
      </a:dk2>
      <a:lt2>
        <a:srgbClr val="FEFEFE"/>
      </a:lt2>
      <a:accent1>
        <a:srgbClr val="EA6A57"/>
      </a:accent1>
      <a:accent2>
        <a:srgbClr val="5E80A0"/>
      </a:accent2>
      <a:accent3>
        <a:srgbClr val="293745"/>
      </a:accent3>
      <a:accent4>
        <a:srgbClr val="FFAA9E"/>
      </a:accent4>
      <a:accent5>
        <a:srgbClr val="7DACD7"/>
      </a:accent5>
      <a:accent6>
        <a:srgbClr val="F5F5F5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41406</TotalTime>
  <Words>2137</Words>
  <Application>Microsoft Office PowerPoint</Application>
  <PresentationFormat>Προσαρμογή</PresentationFormat>
  <Paragraphs>495</Paragraphs>
  <Slides>27</Slides>
  <Notes>23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14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27</vt:i4>
      </vt:variant>
    </vt:vector>
  </HeadingPairs>
  <TitlesOfParts>
    <vt:vector size="43" baseType="lpstr">
      <vt:lpstr>Arial</vt:lpstr>
      <vt:lpstr>Calibri</vt:lpstr>
      <vt:lpstr>Calibri Light</vt:lpstr>
      <vt:lpstr>Lato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Open Sans Regular</vt:lpstr>
      <vt:lpstr>Roboto</vt:lpstr>
      <vt:lpstr>Times New Roman</vt:lpstr>
      <vt:lpstr>Wingdings</vt:lpstr>
      <vt:lpstr>Default Theme</vt:lpstr>
      <vt:lpstr>1_Default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Anonymous</dc:creator>
  <cp:keywords/>
  <dc:description/>
  <cp:lastModifiedBy>Στέφανος Μησσήν</cp:lastModifiedBy>
  <cp:revision>6455</cp:revision>
  <dcterms:created xsi:type="dcterms:W3CDTF">2014-11-12T21:47:38Z</dcterms:created>
  <dcterms:modified xsi:type="dcterms:W3CDTF">2018-10-24T15:04:26Z</dcterms:modified>
  <cp:category/>
</cp:coreProperties>
</file>